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493" r:id="rId2"/>
    <p:sldId id="261" r:id="rId3"/>
    <p:sldId id="356" r:id="rId4"/>
    <p:sldId id="331" r:id="rId5"/>
    <p:sldId id="332" r:id="rId6"/>
    <p:sldId id="340" r:id="rId7"/>
    <p:sldId id="494" r:id="rId8"/>
    <p:sldId id="495" r:id="rId9"/>
    <p:sldId id="496" r:id="rId10"/>
    <p:sldId id="500" r:id="rId11"/>
    <p:sldId id="501" r:id="rId12"/>
    <p:sldId id="502" r:id="rId13"/>
    <p:sldId id="497" r:id="rId14"/>
    <p:sldId id="498" r:id="rId15"/>
    <p:sldId id="499" r:id="rId16"/>
    <p:sldId id="503" r:id="rId17"/>
    <p:sldId id="504" r:id="rId18"/>
    <p:sldId id="505" r:id="rId19"/>
    <p:sldId id="507" r:id="rId20"/>
    <p:sldId id="512" r:id="rId21"/>
    <p:sldId id="511" r:id="rId22"/>
    <p:sldId id="508" r:id="rId23"/>
    <p:sldId id="506" r:id="rId24"/>
    <p:sldId id="513" r:id="rId25"/>
    <p:sldId id="515" r:id="rId26"/>
    <p:sldId id="516" r:id="rId27"/>
    <p:sldId id="517" r:id="rId28"/>
    <p:sldId id="518" r:id="rId29"/>
    <p:sldId id="519" r:id="rId30"/>
    <p:sldId id="520" r:id="rId31"/>
    <p:sldId id="405" r:id="rId32"/>
    <p:sldId id="345" r:id="rId33"/>
    <p:sldId id="521" r:id="rId34"/>
    <p:sldId id="411" r:id="rId35"/>
    <p:sldId id="410" r:id="rId36"/>
    <p:sldId id="336" r:id="rId37"/>
    <p:sldId id="412" r:id="rId38"/>
    <p:sldId id="357" r:id="rId39"/>
    <p:sldId id="413" r:id="rId40"/>
    <p:sldId id="358" r:id="rId41"/>
    <p:sldId id="359" r:id="rId42"/>
    <p:sldId id="526" r:id="rId43"/>
    <p:sldId id="532" r:id="rId44"/>
    <p:sldId id="527" r:id="rId45"/>
    <p:sldId id="529" r:id="rId46"/>
    <p:sldId id="530" r:id="rId47"/>
    <p:sldId id="531" r:id="rId48"/>
    <p:sldId id="533" r:id="rId49"/>
    <p:sldId id="534" r:id="rId50"/>
    <p:sldId id="535" r:id="rId51"/>
    <p:sldId id="536" r:id="rId52"/>
    <p:sldId id="537" r:id="rId53"/>
    <p:sldId id="538" r:id="rId54"/>
    <p:sldId id="415" r:id="rId55"/>
    <p:sldId id="416" r:id="rId56"/>
    <p:sldId id="360" r:id="rId57"/>
    <p:sldId id="363" r:id="rId58"/>
    <p:sldId id="391" r:id="rId59"/>
    <p:sldId id="393" r:id="rId60"/>
    <p:sldId id="397" r:id="rId61"/>
    <p:sldId id="432" r:id="rId62"/>
    <p:sldId id="433" r:id="rId63"/>
    <p:sldId id="434" r:id="rId64"/>
    <p:sldId id="435" r:id="rId65"/>
    <p:sldId id="438" r:id="rId66"/>
    <p:sldId id="330"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enne Chew" initials="AC" lastIdx="4" clrIdx="0">
    <p:extLst/>
  </p:cmAuthor>
  <p:cmAuthor id="2" name="Nancy Fullman" initials="NF"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3027"/>
    <a:srgbClr val="81D158"/>
    <a:srgbClr val="D9EF8B"/>
    <a:srgbClr val="367F32"/>
    <a:srgbClr val="A6D96A"/>
    <a:srgbClr val="FFAC84"/>
    <a:srgbClr val="FF8170"/>
    <a:srgbClr val="131031"/>
    <a:srgbClr val="49E2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89065" autoAdjust="0"/>
  </p:normalViewPr>
  <p:slideViewPr>
    <p:cSldViewPr snapToGrid="0" snapToObjects="1">
      <p:cViewPr>
        <p:scale>
          <a:sx n="84" d="100"/>
          <a:sy n="84" d="100"/>
        </p:scale>
        <p:origin x="-2310" y="-5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216" y="-96"/>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3D739AE-D9DB-4C17-8D6E-86BFC563E3EE}" type="datetimeFigureOut">
              <a:rPr lang="en-US" smtClean="0"/>
              <a:t>1/26/2015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256669F-A25C-4EA2-AA31-2073FDB1389B}" type="slidenum">
              <a:rPr lang="en-US" smtClean="0"/>
              <a:t>‹#›</a:t>
            </a:fld>
            <a:endParaRPr lang="en-US"/>
          </a:p>
        </p:txBody>
      </p:sp>
    </p:spTree>
    <p:extLst>
      <p:ext uri="{BB962C8B-B14F-4D97-AF65-F5344CB8AC3E}">
        <p14:creationId xmlns:p14="http://schemas.microsoft.com/office/powerpoint/2010/main" val="89628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1</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11</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13</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16</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18</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19</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a:t>
            </a:fld>
            <a:endParaRPr lang="en-US"/>
          </a:p>
        </p:txBody>
      </p:sp>
    </p:spTree>
    <p:extLst>
      <p:ext uri="{BB962C8B-B14F-4D97-AF65-F5344CB8AC3E}">
        <p14:creationId xmlns:p14="http://schemas.microsoft.com/office/powerpoint/2010/main" val="515783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21</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23</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26</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28</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29</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3</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31</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33</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36</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Additional notes:</a:t>
            </a:r>
          </a:p>
          <a:p>
            <a:pPr eaLnBrk="1" hangingPunct="1"/>
            <a:r>
              <a:rPr lang="en-US" baseline="0" dirty="0" smtClean="0"/>
              <a:t>- Average across all facilities: 27% </a:t>
            </a:r>
          </a:p>
          <a:p>
            <a:pPr eaLnBrk="1" hangingPunct="1"/>
            <a:r>
              <a:rPr lang="en-US" baseline="0" dirty="0" smtClean="0"/>
              <a:t>- Each circle represents a facility and its efficiency score for a year between 2007 and 2011. The green vertical bar reflects the average across all facilities and years within a platform.</a:t>
            </a:r>
          </a:p>
        </p:txBody>
      </p:sp>
      <p:sp>
        <p:nvSpPr>
          <p:cNvPr id="4" name="Slide Number Placeholder 3"/>
          <p:cNvSpPr>
            <a:spLocks noGrp="1"/>
          </p:cNvSpPr>
          <p:nvPr>
            <p:ph type="sldNum" sz="quarter" idx="10"/>
          </p:nvPr>
        </p:nvSpPr>
        <p:spPr/>
        <p:txBody>
          <a:bodyPr/>
          <a:lstStyle/>
          <a:p>
            <a:fld id="{4256669F-A25C-4EA2-AA31-2073FDB1389B}" type="slidenum">
              <a:rPr lang="en-US" smtClean="0"/>
              <a:t>38</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39</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Additional notes:</a:t>
            </a:r>
          </a:p>
          <a:p>
            <a:pPr eaLnBrk="1" hangingPunct="1"/>
            <a:r>
              <a:rPr lang="en-US" dirty="0" smtClean="0"/>
              <a:t>- All </a:t>
            </a:r>
            <a:r>
              <a:rPr lang="en-US" dirty="0"/>
              <a:t>visits are in outpatient equivalent visits, with an average of one inpatient bed-day equaling </a:t>
            </a:r>
            <a:r>
              <a:rPr lang="en-US" dirty="0" smtClean="0"/>
              <a:t>3.8 </a:t>
            </a:r>
            <a:r>
              <a:rPr lang="en-US" dirty="0"/>
              <a:t>outpatient visits</a:t>
            </a:r>
            <a:r>
              <a:rPr lang="en-US" dirty="0" smtClean="0"/>
              <a:t>; and </a:t>
            </a:r>
            <a:r>
              <a:rPr lang="en-US" dirty="0"/>
              <a:t>one birth equaling </a:t>
            </a:r>
            <a:r>
              <a:rPr lang="en-US" dirty="0" smtClean="0"/>
              <a:t>10.9 </a:t>
            </a:r>
            <a:r>
              <a:rPr lang="en-US" dirty="0"/>
              <a:t>outpatient </a:t>
            </a:r>
            <a:r>
              <a:rPr lang="en-US" dirty="0" smtClean="0"/>
              <a:t>visits.</a:t>
            </a:r>
            <a:endParaRPr lang="en-US" dirty="0"/>
          </a:p>
          <a:p>
            <a:pPr eaLnBrk="1" hangingPunct="1"/>
            <a:r>
              <a:rPr lang="en-US" dirty="0" smtClean="0"/>
              <a:t>-</a:t>
            </a:r>
            <a:r>
              <a:rPr lang="en-US" baseline="0" dirty="0" smtClean="0"/>
              <a:t> </a:t>
            </a:r>
            <a:r>
              <a:rPr lang="en-US" dirty="0" smtClean="0"/>
              <a:t>We </a:t>
            </a:r>
            <a:r>
              <a:rPr lang="en-US" dirty="0"/>
              <a:t>estimated that, on average, facilities could produce an additional </a:t>
            </a:r>
            <a:r>
              <a:rPr lang="en-US" dirty="0" smtClean="0"/>
              <a:t>13 </a:t>
            </a:r>
            <a:r>
              <a:rPr lang="en-US" dirty="0"/>
              <a:t>outpatient equivalent visits, per facility, based on resources observed in 2011.</a:t>
            </a:r>
          </a:p>
        </p:txBody>
      </p:sp>
      <p:sp>
        <p:nvSpPr>
          <p:cNvPr id="4" name="Slide Number Placeholder 3"/>
          <p:cNvSpPr>
            <a:spLocks noGrp="1"/>
          </p:cNvSpPr>
          <p:nvPr>
            <p:ph type="sldNum" sz="quarter" idx="10"/>
          </p:nvPr>
        </p:nvSpPr>
        <p:spPr/>
        <p:txBody>
          <a:bodyPr/>
          <a:lstStyle/>
          <a:p>
            <a:fld id="{4256669F-A25C-4EA2-AA31-2073FDB1389B}" type="slidenum">
              <a:rPr lang="en-US" smtClean="0"/>
              <a:t>40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41</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a:t>
            </a:r>
          </a:p>
        </p:txBody>
      </p:sp>
      <p:sp>
        <p:nvSpPr>
          <p:cNvPr id="4" name="Slide Number Placeholder 3"/>
          <p:cNvSpPr>
            <a:spLocks noGrp="1"/>
          </p:cNvSpPr>
          <p:nvPr>
            <p:ph type="sldNum" sz="quarter" idx="10"/>
          </p:nvPr>
        </p:nvSpPr>
        <p:spPr/>
        <p:txBody>
          <a:bodyPr/>
          <a:lstStyle/>
          <a:p>
            <a:fld id="{4256669F-A25C-4EA2-AA31-2073FDB1389B}" type="slidenum">
              <a:rPr lang="en-US" smtClean="0"/>
              <a:t>43</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These data are for 2011 </a:t>
            </a:r>
          </a:p>
        </p:txBody>
      </p:sp>
      <p:sp>
        <p:nvSpPr>
          <p:cNvPr id="4" name="Slide Number Placeholder 3"/>
          <p:cNvSpPr>
            <a:spLocks noGrp="1"/>
          </p:cNvSpPr>
          <p:nvPr>
            <p:ph type="sldNum" sz="quarter" idx="10"/>
          </p:nvPr>
        </p:nvSpPr>
        <p:spPr/>
        <p:txBody>
          <a:bodyPr/>
          <a:lstStyle/>
          <a:p>
            <a:fld id="{4256669F-A25C-4EA2-AA31-2073FDB1389B}" type="slidenum">
              <a:rPr lang="en-US" smtClean="0"/>
              <a:t>44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46</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48</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49</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These data are for 2011 </a:t>
            </a:r>
          </a:p>
        </p:txBody>
      </p:sp>
      <p:sp>
        <p:nvSpPr>
          <p:cNvPr id="4" name="Slide Number Placeholder 3"/>
          <p:cNvSpPr>
            <a:spLocks noGrp="1"/>
          </p:cNvSpPr>
          <p:nvPr>
            <p:ph type="sldNum" sz="quarter" idx="10"/>
          </p:nvPr>
        </p:nvSpPr>
        <p:spPr/>
        <p:txBody>
          <a:bodyPr/>
          <a:lstStyle/>
          <a:p>
            <a:fld id="{4256669F-A25C-4EA2-AA31-2073FDB1389B}" type="slidenum">
              <a:rPr lang="en-US" smtClean="0"/>
              <a:t>50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51</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53</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56</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58</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59</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6</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smtClean="0"/>
              <a:t>Additional notes:</a:t>
            </a:r>
          </a:p>
          <a:p>
            <a:pPr eaLnBrk="1" hangingPunct="1"/>
            <a:r>
              <a:rPr lang="en-US" baseline="0" dirty="0" smtClean="0"/>
              <a:t>- The final Ghana report released in January 2015 largely draws from the preliminary report presented at the 2013 Ghana Health Summit. Since 2013, efficiency and costs per output analyses were added.</a:t>
            </a:r>
          </a:p>
        </p:txBody>
      </p:sp>
      <p:sp>
        <p:nvSpPr>
          <p:cNvPr id="4" name="Slide Number Placeholder 3"/>
          <p:cNvSpPr>
            <a:spLocks noGrp="1"/>
          </p:cNvSpPr>
          <p:nvPr>
            <p:ph type="sldNum" sz="quarter" idx="10"/>
          </p:nvPr>
        </p:nvSpPr>
        <p:spPr/>
        <p:txBody>
          <a:bodyPr/>
          <a:lstStyle/>
          <a:p>
            <a:fld id="{4256669F-A25C-4EA2-AA31-2073FDB1389B}" type="slidenum">
              <a:rPr lang="en-US" smtClean="0"/>
              <a:t>60</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61</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62</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63</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64</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65</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6669F-A25C-4EA2-AA31-2073FDB1389B}" type="slidenum">
              <a:rPr lang="en-US" smtClean="0"/>
              <a:t>66</a:t>
            </a:fld>
            <a:endParaRPr lang="en-US"/>
          </a:p>
        </p:txBody>
      </p:sp>
    </p:spTree>
    <p:extLst>
      <p:ext uri="{BB962C8B-B14F-4D97-AF65-F5344CB8AC3E}">
        <p14:creationId xmlns:p14="http://schemas.microsoft.com/office/powerpoint/2010/main" val="210629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7</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8</a:t>
            </a:fld>
            <a:endParaRPr lang="en-US"/>
          </a:p>
        </p:txBody>
      </p:sp>
    </p:spTree>
    <p:extLst>
      <p:ext uri="{BB962C8B-B14F-4D97-AF65-F5344CB8AC3E}">
        <p14:creationId xmlns:p14="http://schemas.microsoft.com/office/powerpoint/2010/main" val="276689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baseline="0" dirty="0" smtClean="0"/>
          </a:p>
        </p:txBody>
      </p:sp>
      <p:sp>
        <p:nvSpPr>
          <p:cNvPr id="4" name="Slide Number Placeholder 3"/>
          <p:cNvSpPr>
            <a:spLocks noGrp="1"/>
          </p:cNvSpPr>
          <p:nvPr>
            <p:ph type="sldNum" sz="quarter" idx="10"/>
          </p:nvPr>
        </p:nvSpPr>
        <p:spPr/>
        <p:txBody>
          <a:bodyPr/>
          <a:lstStyle/>
          <a:p>
            <a:fld id="{4256669F-A25C-4EA2-AA31-2073FDB1389B}" type="slidenum">
              <a:rPr lang="en-US" smtClean="0"/>
              <a:t>9</a:t>
            </a:fld>
            <a:endParaRPr lang="en-US"/>
          </a:p>
        </p:txBody>
      </p:sp>
    </p:spTree>
    <p:extLst>
      <p:ext uri="{BB962C8B-B14F-4D97-AF65-F5344CB8AC3E}">
        <p14:creationId xmlns:p14="http://schemas.microsoft.com/office/powerpoint/2010/main" val="276689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E09E69-873C-664C-96E4-A64E757F8D4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624169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09E69-873C-664C-96E4-A64E757F8D4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510027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09E69-873C-664C-96E4-A64E757F8D4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147052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09E69-873C-664C-96E4-A64E757F8D4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054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E09E69-873C-664C-96E4-A64E757F8D48}"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67787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E09E69-873C-664C-96E4-A64E757F8D4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48086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09E69-873C-664C-96E4-A64E757F8D48}"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428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E09E69-873C-664C-96E4-A64E757F8D48}"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64852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E09E69-873C-664C-96E4-A64E757F8D48}"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60646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09E69-873C-664C-96E4-A64E757F8D4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280565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09E69-873C-664C-96E4-A64E757F8D48}"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6A14FF-C1CC-C94D-8DE3-3273B7C96592}" type="slidenum">
              <a:rPr lang="en-US" smtClean="0"/>
              <a:t>‹#›</a:t>
            </a:fld>
            <a:endParaRPr lang="en-US"/>
          </a:p>
        </p:txBody>
      </p:sp>
    </p:spTree>
    <p:extLst>
      <p:ext uri="{BB962C8B-B14F-4D97-AF65-F5344CB8AC3E}">
        <p14:creationId xmlns:p14="http://schemas.microsoft.com/office/powerpoint/2010/main" val="152726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09E69-873C-664C-96E4-A64E757F8D48}"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A14FF-C1CC-C94D-8DE3-3273B7C96592}" type="slidenum">
              <a:rPr lang="en-US" smtClean="0"/>
              <a:t>‹#›</a:t>
            </a:fld>
            <a:endParaRPr lang="en-US"/>
          </a:p>
        </p:txBody>
      </p:sp>
    </p:spTree>
    <p:extLst>
      <p:ext uri="{BB962C8B-B14F-4D97-AF65-F5344CB8AC3E}">
        <p14:creationId xmlns:p14="http://schemas.microsoft.com/office/powerpoint/2010/main" val="3224334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2.tiff"/><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23.tiff"/><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38.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tiff"/><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tiff"/><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3.xml.rels><?xml version="1.0" encoding="UTF-8" standalone="yes"?>
<Relationships xmlns="http://schemas.openxmlformats.org/package/2006/relationships"><Relationship Id="rId3" Type="http://schemas.openxmlformats.org/officeDocument/2006/relationships/image" Target="../media/image31.tiff"/><Relationship Id="rId7"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6.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5.tif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2.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9.tiff"/><Relationship Id="rId4" Type="http://schemas.openxmlformats.org/officeDocument/2006/relationships/image" Target="../media/image2.emf"/></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tif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1.tif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8" Type="http://schemas.openxmlformats.org/officeDocument/2006/relationships/image" Target="../media/image43.tiff"/><Relationship Id="rId3" Type="http://schemas.openxmlformats.org/officeDocument/2006/relationships/image" Target="../media/image42.tiff"/><Relationship Id="rId7"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image" Target="../media/image7.png"/><Relationship Id="rId9" Type="http://schemas.openxmlformats.org/officeDocument/2006/relationships/image" Target="../media/image44.tiff"/></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0240"/>
            <a:ext cx="8115198" cy="1565542"/>
          </a:xfrm>
        </p:spPr>
        <p:txBody>
          <a:bodyPr anchor="t">
            <a:normAutofit/>
          </a:bodyPr>
          <a:lstStyle/>
          <a:p>
            <a:pPr algn="l"/>
            <a:r>
              <a:rPr lang="en-US" sz="2800" b="1" dirty="0" smtClean="0">
                <a:solidFill>
                  <a:srgbClr val="81D158"/>
                </a:solidFill>
                <a:latin typeface="+mn-lt"/>
                <a:cs typeface="Century Gothic"/>
              </a:rPr>
              <a:t>Access, Bottlenecks, Costs, and Equity (ABCE)</a:t>
            </a:r>
            <a:r>
              <a:rPr lang="en-US" sz="3200" b="1" dirty="0" smtClean="0">
                <a:solidFill>
                  <a:srgbClr val="81D158"/>
                </a:solidFill>
                <a:latin typeface="+mn-lt"/>
                <a:cs typeface="Century Gothic"/>
              </a:rPr>
              <a:t/>
            </a:r>
            <a:br>
              <a:rPr lang="en-US" sz="3200" b="1" dirty="0" smtClean="0">
                <a:solidFill>
                  <a:srgbClr val="81D158"/>
                </a:solidFill>
                <a:latin typeface="+mn-lt"/>
                <a:cs typeface="Century Gothic"/>
              </a:rPr>
            </a:br>
            <a:r>
              <a:rPr lang="en-US" sz="2800" b="1" dirty="0" smtClean="0">
                <a:latin typeface="+mn-lt"/>
                <a:cs typeface="Century Gothic"/>
              </a:rPr>
              <a:t>Understanding the costs of and constraints to </a:t>
            </a:r>
            <a:br>
              <a:rPr lang="en-US" sz="2800" b="1" dirty="0" smtClean="0">
                <a:latin typeface="+mn-lt"/>
                <a:cs typeface="Century Gothic"/>
              </a:rPr>
            </a:br>
            <a:r>
              <a:rPr lang="en-US" sz="2800" b="1" dirty="0" smtClean="0">
                <a:latin typeface="+mn-lt"/>
                <a:cs typeface="Century Gothic"/>
              </a:rPr>
              <a:t>health service delivery in Ghana</a:t>
            </a:r>
            <a:endParaRPr lang="en-US" sz="20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Subtitle 2"/>
          <p:cNvSpPr txBox="1">
            <a:spLocks/>
          </p:cNvSpPr>
          <p:nvPr/>
        </p:nvSpPr>
        <p:spPr>
          <a:xfrm>
            <a:off x="4953001" y="3799085"/>
            <a:ext cx="4040638" cy="12148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1800" dirty="0" smtClean="0">
              <a:solidFill>
                <a:srgbClr val="000000"/>
              </a:solidFill>
              <a:cs typeface="Century Gothic"/>
            </a:endParaRPr>
          </a:p>
        </p:txBody>
      </p:sp>
      <p:sp>
        <p:nvSpPr>
          <p:cNvPr id="16" name="Subtitle 2"/>
          <p:cNvSpPr txBox="1">
            <a:spLocks/>
          </p:cNvSpPr>
          <p:nvPr/>
        </p:nvSpPr>
        <p:spPr>
          <a:xfrm>
            <a:off x="759962" y="3814325"/>
            <a:ext cx="7698237" cy="12148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r>
              <a:rPr lang="en-US" sz="2000" b="1" i="1" dirty="0" smtClean="0">
                <a:solidFill>
                  <a:srgbClr val="000000"/>
                </a:solidFill>
                <a:cs typeface="Century Gothic"/>
              </a:rPr>
              <a:t>On behalf of the ABCE research team</a:t>
            </a:r>
          </a:p>
          <a:p>
            <a:pPr algn="l">
              <a:lnSpc>
                <a:spcPct val="90000"/>
              </a:lnSpc>
            </a:pPr>
            <a:r>
              <a:rPr lang="en-US" sz="1600" dirty="0" smtClean="0">
                <a:solidFill>
                  <a:srgbClr val="000000"/>
                </a:solidFill>
                <a:cs typeface="Century Gothic"/>
              </a:rPr>
              <a:t>Institute for Health Metrics and Evaluation </a:t>
            </a:r>
            <a:r>
              <a:rPr lang="en-US" sz="1600" dirty="0">
                <a:solidFill>
                  <a:srgbClr val="000000"/>
                </a:solidFill>
                <a:cs typeface="Century Gothic"/>
              </a:rPr>
              <a:t>| </a:t>
            </a:r>
            <a:r>
              <a:rPr lang="en-US" sz="1600" dirty="0" smtClean="0">
                <a:solidFill>
                  <a:srgbClr val="000000"/>
                </a:solidFill>
                <a:cs typeface="Century Gothic"/>
              </a:rPr>
              <a:t>Ghana Health Service | UNICEF  </a:t>
            </a:r>
          </a:p>
          <a:p>
            <a:pPr algn="l">
              <a:lnSpc>
                <a:spcPct val="90000"/>
              </a:lnSpc>
            </a:pPr>
            <a:r>
              <a:rPr lang="en-US" sz="1600" dirty="0" smtClean="0">
                <a:solidFill>
                  <a:srgbClr val="000000"/>
                </a:solidFill>
                <a:cs typeface="Century Gothic"/>
              </a:rPr>
              <a:t>January 2015</a:t>
            </a:r>
          </a:p>
        </p:txBody>
      </p:sp>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193075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Human resources for health: facility composition</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5"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Types of personnel working at facilities substantially varied by facility type, but non-medical staff generally accounted for the largest proportion of facility personnel.</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Growth in personnel types varied by platform from 2007 to 2011:</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Regional referral hospitals:</a:t>
            </a:r>
            <a:r>
              <a:rPr lang="en-US" sz="1900" dirty="0" smtClean="0">
                <a:solidFill>
                  <a:schemeClr val="tx1"/>
                </a:solidFill>
                <a:cs typeface="Century Gothic"/>
              </a:rPr>
              <a:t> the number of nurses or midwives rose 24%</a:t>
            </a:r>
            <a:endParaRPr lang="en-US" sz="1900" u="sng"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Public hospitals:</a:t>
            </a:r>
            <a:r>
              <a:rPr lang="en-US" sz="1900" dirty="0" smtClean="0">
                <a:solidFill>
                  <a:schemeClr val="tx1"/>
                </a:solidFill>
                <a:cs typeface="Century Gothic"/>
              </a:rPr>
              <a:t> non-medical personnel nearly doubled </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Health centers:</a:t>
            </a:r>
            <a:r>
              <a:rPr lang="en-US" sz="1900" dirty="0" smtClean="0">
                <a:solidFill>
                  <a:schemeClr val="tx1"/>
                </a:solidFill>
                <a:cs typeface="Century Gothic"/>
              </a:rPr>
              <a:t> the average number of nurses or midwives increased 65%.</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CHPS:</a:t>
            </a:r>
            <a:r>
              <a:rPr lang="en-US" sz="1900" dirty="0" smtClean="0">
                <a:solidFill>
                  <a:schemeClr val="tx1"/>
                </a:solidFill>
                <a:cs typeface="Century Gothic"/>
              </a:rPr>
              <a:t> on average, an additional nurse or midwife was added to each facility.</a:t>
            </a:r>
          </a:p>
          <a:p>
            <a:pPr lvl="1" algn="l">
              <a:lnSpc>
                <a:spcPct val="90000"/>
              </a:lnSpc>
              <a:buClr>
                <a:srgbClr val="81D158"/>
              </a:buClr>
            </a:pPr>
            <a:endParaRPr lang="en-US" sz="1900"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endParaRPr lang="en-US" sz="1900"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endParaRPr lang="en-US" sz="1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395192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latin typeface="+mn-lt"/>
                <a:cs typeface="Century Gothic"/>
              </a:rPr>
              <a:t>Average percent of personnel type, by platform, 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39281" y="1332089"/>
            <a:ext cx="7025459" cy="4728352"/>
          </a:xfrm>
          <a:prstGeom prst="rect">
            <a:avLst/>
          </a:prstGeom>
        </p:spPr>
      </p:pic>
    </p:spTree>
    <p:extLst>
      <p:ext uri="{BB962C8B-B14F-4D97-AF65-F5344CB8AC3E}">
        <p14:creationId xmlns:p14="http://schemas.microsoft.com/office/powerpoint/2010/main" val="928870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latin typeface="+mn-lt"/>
                <a:cs typeface="Century Gothic"/>
              </a:rPr>
              <a:t>Average number and types of personnel, 2007–2011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5303" y="1320800"/>
            <a:ext cx="7832564" cy="5537200"/>
          </a:xfrm>
          <a:prstGeom prst="rect">
            <a:avLst/>
          </a:prstGeom>
        </p:spPr>
      </p:pic>
    </p:spTree>
    <p:extLst>
      <p:ext uri="{BB962C8B-B14F-4D97-AF65-F5344CB8AC3E}">
        <p14:creationId xmlns:p14="http://schemas.microsoft.com/office/powerpoint/2010/main" val="3292917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Outputs, 2007–2011</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Most facility types saw gradual growth in both outpatient and inpatient volumes between 2007 and 2011.</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Private clinics were the exception, recording rapid growth in both outpatient and inpatient visits.</a:t>
            </a:r>
          </a:p>
          <a:p>
            <a:pPr lvl="1" algn="l">
              <a:lnSpc>
                <a:spcPct val="90000"/>
              </a:lnSpc>
              <a:buClr>
                <a:srgbClr val="81D158"/>
              </a:buClr>
            </a:pPr>
            <a:endParaRPr lang="en-US" sz="19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These results somewhat contrast with previous reports of quickly escalating patient volumes across facility types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Past reports attribute such rapid rises to heightened affiliation with Ghana’s National Health Insurance Scheme (NHIS).</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660344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latin typeface="+mn-lt"/>
                <a:cs typeface="Century Gothic"/>
              </a:rPr>
              <a:t>Outputs: average outpatient visits, by platform, 2007–2011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6608" y="1259496"/>
            <a:ext cx="7631288" cy="5487877"/>
          </a:xfrm>
          <a:prstGeom prst="rect">
            <a:avLst/>
          </a:prstGeom>
        </p:spPr>
      </p:pic>
    </p:spTree>
    <p:extLst>
      <p:ext uri="{BB962C8B-B14F-4D97-AF65-F5344CB8AC3E}">
        <p14:creationId xmlns:p14="http://schemas.microsoft.com/office/powerpoint/2010/main" val="1505690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latin typeface="+mn-lt"/>
                <a:cs typeface="Century Gothic"/>
              </a:rPr>
              <a:t>Outputs: average inpatient visits, by platform, 2007–2011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798" y="1245928"/>
            <a:ext cx="7592397" cy="5493539"/>
          </a:xfrm>
          <a:prstGeom prst="rect">
            <a:avLst/>
          </a:prstGeom>
        </p:spPr>
      </p:pic>
    </p:spTree>
    <p:extLst>
      <p:ext uri="{BB962C8B-B14F-4D97-AF65-F5344CB8AC3E}">
        <p14:creationId xmlns:p14="http://schemas.microsoft.com/office/powerpoint/2010/main" val="1648933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Drug procurement sources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Facilities generally obtained pharmaceuticals from a mixture of private and public sources.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E.g., over 70% of hospitals used both public and private suppliers to procure pharmaceuticals.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majority of surveyed private clinics, maternity clinics, and pharmacies reported obtaining all drugs from only private sources.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Health centers were the only facility type where at least 50% of facilities reported </a:t>
            </a:r>
            <a:r>
              <a:rPr lang="en-US" sz="2300" dirty="0">
                <a:solidFill>
                  <a:schemeClr val="tx1"/>
                </a:solidFill>
                <a:cs typeface="Century Gothic"/>
              </a:rPr>
              <a:t>using only public </a:t>
            </a:r>
            <a:r>
              <a:rPr lang="en-US" sz="2300" dirty="0" smtClean="0">
                <a:solidFill>
                  <a:schemeClr val="tx1"/>
                </a:solidFill>
                <a:cs typeface="Century Gothic"/>
              </a:rPr>
              <a:t>sources for pharmaceutical procurement.</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709369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Average drug procurement source, 2011</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1629" y="1347928"/>
            <a:ext cx="7421171" cy="5300661"/>
          </a:xfrm>
          <a:prstGeom prst="rect">
            <a:avLst/>
          </a:prstGeom>
        </p:spPr>
      </p:pic>
    </p:spTree>
    <p:extLst>
      <p:ext uri="{BB962C8B-B14F-4D97-AF65-F5344CB8AC3E}">
        <p14:creationId xmlns:p14="http://schemas.microsoft.com/office/powerpoint/2010/main" val="3323397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Availability and stock-outs of </a:t>
            </a:r>
            <a:r>
              <a:rPr lang="en-US" sz="2700" b="1" dirty="0" err="1" smtClean="0">
                <a:cs typeface="Century Gothic"/>
              </a:rPr>
              <a:t>antimalarials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Most facilities stocked some kind of </a:t>
            </a:r>
            <a:r>
              <a:rPr lang="en-US" sz="2300" dirty="0" err="1" smtClean="0">
                <a:solidFill>
                  <a:schemeClr val="tx1"/>
                </a:solidFill>
                <a:cs typeface="Century Gothic"/>
              </a:rPr>
              <a:t>artemisinin</a:t>
            </a:r>
            <a:r>
              <a:rPr lang="en-US" sz="2300" dirty="0" smtClean="0">
                <a:solidFill>
                  <a:schemeClr val="tx1"/>
                </a:solidFill>
                <a:cs typeface="Century Gothic"/>
              </a:rPr>
              <a:t>-based combination therapy (ACT) </a:t>
            </a:r>
            <a:r>
              <a:rPr lang="en-US" sz="2300" i="1" dirty="0" smtClean="0">
                <a:solidFill>
                  <a:schemeClr val="tx1"/>
                </a:solidFill>
                <a:cs typeface="Century Gothic"/>
              </a:rPr>
              <a:t>and</a:t>
            </a:r>
            <a:r>
              <a:rPr lang="en-US" sz="2300" dirty="0" smtClean="0">
                <a:solidFill>
                  <a:schemeClr val="tx1"/>
                </a:solidFill>
                <a:cs typeface="Century Gothic"/>
              </a:rPr>
              <a:t> did not experience stock-outs during the previous quarter.</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Some facilities still stocked </a:t>
            </a:r>
            <a:r>
              <a:rPr lang="en-US" sz="1900" dirty="0" err="1" smtClean="0">
                <a:solidFill>
                  <a:schemeClr val="tx1"/>
                </a:solidFill>
                <a:cs typeface="Century Gothic"/>
              </a:rPr>
              <a:t>chloroquine</a:t>
            </a:r>
            <a:r>
              <a:rPr lang="en-US" sz="1900" dirty="0" smtClean="0">
                <a:solidFill>
                  <a:schemeClr val="tx1"/>
                </a:solidFill>
                <a:cs typeface="Century Gothic"/>
              </a:rPr>
              <a:t>, despite policies calling for its discontinuation.</a:t>
            </a:r>
          </a:p>
          <a:p>
            <a:pPr algn="l">
              <a:lnSpc>
                <a:spcPct val="90000"/>
              </a:lnSpc>
              <a:buClr>
                <a:srgbClr val="81D158"/>
              </a:buCl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err="1" smtClean="0">
                <a:solidFill>
                  <a:schemeClr val="tx1"/>
                </a:solidFill>
                <a:cs typeface="Century Gothic"/>
              </a:rPr>
              <a:t>Fansidar</a:t>
            </a:r>
            <a:r>
              <a:rPr lang="en-US" sz="2300" dirty="0" smtClean="0">
                <a:solidFill>
                  <a:schemeClr val="tx1"/>
                </a:solidFill>
                <a:cs typeface="Century Gothic"/>
              </a:rPr>
              <a:t>, the main drug for intermittent preventive therapy during pregnancy (</a:t>
            </a:r>
            <a:r>
              <a:rPr lang="en-US" sz="2300" dirty="0" err="1" smtClean="0">
                <a:solidFill>
                  <a:schemeClr val="tx1"/>
                </a:solidFill>
                <a:cs typeface="Century Gothic"/>
              </a:rPr>
              <a:t>IPTp</a:t>
            </a:r>
            <a:r>
              <a:rPr lang="en-US" sz="2300" dirty="0" smtClean="0">
                <a:solidFill>
                  <a:schemeClr val="tx1"/>
                </a:solidFill>
                <a:cs typeface="Century Gothic"/>
              </a:rPr>
              <a:t>), was also widely available for most facilities.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Compared to other facility types, CHPS and pharmacies generally had slightly lower availability of ACTs and </a:t>
            </a:r>
            <a:r>
              <a:rPr lang="en-US" sz="1900" dirty="0" err="1" smtClean="0">
                <a:solidFill>
                  <a:schemeClr val="tx1"/>
                </a:solidFill>
                <a:cs typeface="Century Gothic"/>
              </a:rPr>
              <a:t>Fansidar</a:t>
            </a:r>
            <a:r>
              <a:rPr lang="en-US" sz="1900" dirty="0" smtClean="0">
                <a:solidFill>
                  <a:schemeClr val="tx1"/>
                </a:solidFill>
                <a:cs typeface="Century Gothic"/>
              </a:rPr>
              <a:t>.</a:t>
            </a:r>
          </a:p>
          <a:p>
            <a:pPr lvl="1" algn="l">
              <a:lnSpc>
                <a:spcPct val="90000"/>
              </a:lnSpc>
              <a:buClr>
                <a:srgbClr val="81D158"/>
              </a:buClr>
            </a:pPr>
            <a:endParaRPr lang="en-US" sz="19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Of the two types of ACTs stocked in Ghana, </a:t>
            </a:r>
            <a:r>
              <a:rPr lang="en-US" sz="2300" dirty="0" err="1" smtClean="0">
                <a:solidFill>
                  <a:schemeClr val="tx1"/>
                </a:solidFill>
                <a:cs typeface="Century Gothic"/>
              </a:rPr>
              <a:t>artemether-lumefantrine</a:t>
            </a:r>
            <a:r>
              <a:rPr lang="en-US" sz="2300" dirty="0" smtClean="0">
                <a:solidFill>
                  <a:schemeClr val="tx1"/>
                </a:solidFill>
                <a:cs typeface="Century Gothic"/>
              </a:rPr>
              <a:t> (AL, or </a:t>
            </a:r>
            <a:r>
              <a:rPr lang="en-US" sz="2300" dirty="0" err="1" smtClean="0">
                <a:solidFill>
                  <a:schemeClr val="tx1"/>
                </a:solidFill>
                <a:cs typeface="Century Gothic"/>
              </a:rPr>
              <a:t>Coartem</a:t>
            </a:r>
            <a:r>
              <a:rPr lang="en-US" sz="2300" dirty="0" smtClean="0">
                <a:solidFill>
                  <a:schemeClr val="tx1"/>
                </a:solidFill>
                <a:cs typeface="Century Gothic"/>
              </a:rPr>
              <a:t>) was generally more available than </a:t>
            </a:r>
            <a:r>
              <a:rPr lang="en-US" sz="2300" dirty="0" err="1" smtClean="0">
                <a:solidFill>
                  <a:schemeClr val="tx1"/>
                </a:solidFill>
                <a:cs typeface="Century Gothic"/>
              </a:rPr>
              <a:t>artesunate-amodiaquine</a:t>
            </a:r>
            <a:r>
              <a:rPr lang="en-US" sz="2300" dirty="0" smtClean="0">
                <a:solidFill>
                  <a:schemeClr val="tx1"/>
                </a:solidFill>
                <a:cs typeface="Century Gothic"/>
              </a:rPr>
              <a:t> (AS+AQ).</a:t>
            </a: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183951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cs typeface="Century Gothic"/>
              </a:rPr>
              <a:t>Availability of </a:t>
            </a:r>
            <a:r>
              <a:rPr lang="en-US" sz="2500" b="1" dirty="0" err="1" smtClean="0">
                <a:cs typeface="Century Gothic"/>
              </a:rPr>
              <a:t>antimalarials</a:t>
            </a:r>
            <a:r>
              <a:rPr lang="en-US" sz="2500" b="1" dirty="0" smtClean="0">
                <a:cs typeface="Century Gothic"/>
              </a:rPr>
              <a:t> for the previous quarter, 2012</a:t>
            </a:r>
            <a:endParaRPr lang="en-US" sz="25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42798" y="1289125"/>
            <a:ext cx="7696008" cy="5415909"/>
          </a:xfrm>
          <a:prstGeom prst="rect">
            <a:avLst/>
          </a:prstGeom>
        </p:spPr>
      </p:pic>
    </p:spTree>
    <p:extLst>
      <p:ext uri="{BB962C8B-B14F-4D97-AF65-F5344CB8AC3E}">
        <p14:creationId xmlns:p14="http://schemas.microsoft.com/office/powerpoint/2010/main" val="3764637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08866" y="1927655"/>
            <a:ext cx="2492133" cy="3225113"/>
          </a:xfrm>
          <a:prstGeom prst="rect">
            <a:avLst/>
          </a:prstGeom>
        </p:spPr>
      </p:pic>
      <p:sp>
        <p:nvSpPr>
          <p:cNvPr id="18" name="Title 1"/>
          <p:cNvSpPr>
            <a:spLocks noGrp="1"/>
          </p:cNvSpPr>
          <p:nvPr>
            <p:ph type="ctrTitle"/>
          </p:nvPr>
        </p:nvSpPr>
        <p:spPr>
          <a:xfrm>
            <a:off x="342797" y="229923"/>
            <a:ext cx="8519615" cy="492693"/>
          </a:xfrm>
        </p:spPr>
        <p:txBody>
          <a:bodyPr anchor="t">
            <a:noAutofit/>
          </a:bodyPr>
          <a:lstStyle/>
          <a:p>
            <a:pPr algn="l"/>
            <a:r>
              <a:rPr lang="en-US" sz="2800" b="1" dirty="0" smtClean="0">
                <a:solidFill>
                  <a:srgbClr val="81D158"/>
                </a:solidFill>
                <a:latin typeface="+mn-lt"/>
                <a:cs typeface="Century Gothic"/>
              </a:rPr>
              <a:t>Overview</a:t>
            </a:r>
            <a:endParaRPr lang="en-US" sz="2800" dirty="0">
              <a:solidFill>
                <a:schemeClr val="tx1">
                  <a:lumMod val="75000"/>
                  <a:lumOff val="25000"/>
                </a:schemeClr>
              </a:solidFill>
              <a:latin typeface="+mn-lt"/>
              <a:cs typeface="Century Gothic"/>
            </a:endParaRPr>
          </a:p>
        </p:txBody>
      </p:sp>
      <p:sp>
        <p:nvSpPr>
          <p:cNvPr id="13" name="Subtitle 2"/>
          <p:cNvSpPr txBox="1">
            <a:spLocks/>
          </p:cNvSpPr>
          <p:nvPr/>
        </p:nvSpPr>
        <p:spPr>
          <a:xfrm>
            <a:off x="342800" y="1204358"/>
            <a:ext cx="5877378" cy="476597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b="1" dirty="0" smtClean="0">
                <a:solidFill>
                  <a:schemeClr val="tx1"/>
                </a:solidFill>
                <a:cs typeface="Century Gothic"/>
              </a:rPr>
              <a:t>Overview of the ABCE project in Ghana</a:t>
            </a:r>
          </a:p>
          <a:p>
            <a:pPr algn="l">
              <a:lnSpc>
                <a:spcPct val="90000"/>
              </a:lnSpc>
              <a:buClr>
                <a:srgbClr val="81D158"/>
              </a:buClr>
            </a:pPr>
            <a:endParaRPr lang="en-US" sz="1500" dirty="0" smtClean="0">
              <a:solidFill>
                <a:schemeClr val="tx1"/>
              </a:solidFill>
              <a:cs typeface="Century Gothic"/>
            </a:endParaRPr>
          </a:p>
          <a:p>
            <a:pPr algn="l">
              <a:lnSpc>
                <a:spcPct val="90000"/>
              </a:lnSpc>
              <a:buClr>
                <a:srgbClr val="81D158"/>
              </a:buClr>
            </a:pPr>
            <a:endParaRPr lang="en-US" sz="1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b="1" dirty="0" smtClean="0">
                <a:solidFill>
                  <a:schemeClr val="tx1"/>
                </a:solidFill>
                <a:cs typeface="Century Gothic"/>
              </a:rPr>
              <a:t>Key findings</a:t>
            </a:r>
          </a:p>
          <a:p>
            <a:pPr marL="800100" lvl="1" indent="-342900" algn="l">
              <a:lnSpc>
                <a:spcPct val="90000"/>
              </a:lnSpc>
              <a:buClr>
                <a:srgbClr val="81D158"/>
              </a:buClr>
              <a:buFont typeface="Courier New" pitchFamily="49" charset="0"/>
              <a:buChar char="o"/>
            </a:pPr>
            <a:r>
              <a:rPr lang="en-US" sz="2300" dirty="0" smtClean="0">
                <a:solidFill>
                  <a:schemeClr val="tx1"/>
                </a:solidFill>
                <a:cs typeface="Century Gothic"/>
              </a:rPr>
              <a:t>Facility capacity and service provision</a:t>
            </a:r>
          </a:p>
          <a:p>
            <a:pPr marL="800100" lvl="1" indent="-342900" algn="l">
              <a:lnSpc>
                <a:spcPct val="90000"/>
              </a:lnSpc>
              <a:buClr>
                <a:srgbClr val="81D158"/>
              </a:buClr>
              <a:buFont typeface="Courier New" pitchFamily="49" charset="0"/>
              <a:buChar char="o"/>
            </a:pPr>
            <a:r>
              <a:rPr lang="en-US" sz="2300" dirty="0" smtClean="0">
                <a:solidFill>
                  <a:schemeClr val="tx1"/>
                </a:solidFill>
                <a:cs typeface="Century Gothic"/>
              </a:rPr>
              <a:t>Efficiency and costs of care</a:t>
            </a: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1500" b="1" dirty="0" smtClean="0">
              <a:solidFill>
                <a:schemeClr val="tx1"/>
              </a:solidFill>
              <a:cs typeface="Century Gothic"/>
            </a:endParaRPr>
          </a:p>
          <a:p>
            <a:pPr marL="342900" indent="-342900" algn="l">
              <a:lnSpc>
                <a:spcPct val="90000"/>
              </a:lnSpc>
              <a:buClr>
                <a:srgbClr val="81D158"/>
              </a:buClr>
              <a:buFont typeface="Arial" pitchFamily="34" charset="0"/>
              <a:buChar char="•"/>
            </a:pPr>
            <a:endParaRPr lang="en-US" sz="1500" b="1"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b="1" dirty="0" smtClean="0">
                <a:solidFill>
                  <a:schemeClr val="tx1"/>
                </a:solidFill>
                <a:cs typeface="Century Gothic"/>
              </a:rPr>
              <a:t>Using ABCE work and findings for policymaking</a:t>
            </a:r>
          </a:p>
          <a:p>
            <a:pPr algn="l">
              <a:lnSpc>
                <a:spcPct val="90000"/>
              </a:lnSpc>
              <a:buClr>
                <a:srgbClr val="81D158"/>
              </a:buClr>
            </a:pPr>
            <a:endParaRPr lang="en-US" sz="1500" b="1" dirty="0" smtClean="0">
              <a:solidFill>
                <a:schemeClr val="tx1"/>
              </a:solidFill>
              <a:cs typeface="Century Gothic"/>
            </a:endParaRPr>
          </a:p>
          <a:p>
            <a:pPr algn="l">
              <a:lnSpc>
                <a:spcPct val="90000"/>
              </a:lnSpc>
              <a:buClr>
                <a:srgbClr val="81D158"/>
              </a:buClr>
            </a:pPr>
            <a:endParaRPr lang="en-US" sz="1500" b="1" dirty="0">
              <a:solidFill>
                <a:schemeClr val="tx1"/>
              </a:solidFill>
              <a:cs typeface="Century Gothic"/>
            </a:endParaRPr>
          </a:p>
          <a:p>
            <a:pPr marL="342900" indent="-342900" algn="l">
              <a:lnSpc>
                <a:spcPct val="90000"/>
              </a:lnSpc>
              <a:buClr>
                <a:srgbClr val="81D158"/>
              </a:buClr>
              <a:buFont typeface="Arial" pitchFamily="34" charset="0"/>
              <a:buChar char="•"/>
            </a:pPr>
            <a:r>
              <a:rPr lang="en-US" sz="2500" b="1" dirty="0" smtClean="0">
                <a:solidFill>
                  <a:schemeClr val="tx1"/>
                </a:solidFill>
                <a:cs typeface="Century Gothic"/>
              </a:rPr>
              <a:t>Conclusions</a:t>
            </a:r>
          </a:p>
        </p:txBody>
      </p:sp>
      <p:pic>
        <p:nvPicPr>
          <p:cNvPr id="15" name="Picture 14" descr="IHME_logo_acr_RGB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6" name="Straight Connector 15"/>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1406765" y="6396717"/>
            <a:ext cx="2365776" cy="189262"/>
          </a:xfrm>
          <a:prstGeom prst="rect">
            <a:avLst/>
          </a:prstGeom>
        </p:spPr>
      </p:pic>
      <p:cxnSp>
        <p:nvCxnSpPr>
          <p:cNvPr id="19" name="Straight Connector 18"/>
          <p:cNvCxnSpPr/>
          <p:nvPr/>
        </p:nvCxnSpPr>
        <p:spPr>
          <a:xfrm>
            <a:off x="342798" y="908681"/>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20" name="Straight Connector 19"/>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53617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cs typeface="Century Gothic"/>
              </a:rPr>
              <a:t>Availability of ACTs for the previous quarter, 2012</a:t>
            </a:r>
            <a:endParaRPr lang="en-US" sz="25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41854" y="1319107"/>
            <a:ext cx="7566574" cy="5442938"/>
          </a:xfrm>
          <a:prstGeom prst="rect">
            <a:avLst/>
          </a:prstGeom>
        </p:spPr>
      </p:pic>
    </p:spTree>
    <p:extLst>
      <p:ext uri="{BB962C8B-B14F-4D97-AF65-F5344CB8AC3E}">
        <p14:creationId xmlns:p14="http://schemas.microsoft.com/office/powerpoint/2010/main" val="2391769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300" b="1" dirty="0" smtClean="0">
                <a:cs typeface="Century Gothic"/>
              </a:rPr>
              <a:t>Availability of ACTs and ACT stock-outs for the previous quarter, 2012</a:t>
            </a:r>
            <a:endParaRPr lang="en-US" sz="23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4087" y="1238006"/>
            <a:ext cx="7802767" cy="5469551"/>
          </a:xfrm>
          <a:prstGeom prst="rect">
            <a:avLst/>
          </a:prstGeom>
        </p:spPr>
      </p:pic>
    </p:spTree>
    <p:extLst>
      <p:ext uri="{BB962C8B-B14F-4D97-AF65-F5344CB8AC3E}">
        <p14:creationId xmlns:p14="http://schemas.microsoft.com/office/powerpoint/2010/main" val="942251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a:cs typeface="Century Gothic"/>
              </a:rPr>
              <a:t>Capacity to test for and treat </a:t>
            </a:r>
            <a:r>
              <a:rPr lang="en-US" sz="2700" b="1" dirty="0" smtClean="0">
                <a:cs typeface="Century Gothic"/>
              </a:rPr>
              <a:t>malaria</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5"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a:solidFill>
                  <a:schemeClr val="tx1"/>
                </a:solidFill>
                <a:cs typeface="Century Gothic"/>
              </a:rPr>
              <a:t>F</a:t>
            </a:r>
            <a:r>
              <a:rPr lang="en-US" sz="2300" dirty="0" smtClean="0">
                <a:solidFill>
                  <a:schemeClr val="tx1"/>
                </a:solidFill>
                <a:cs typeface="Century Gothic"/>
              </a:rPr>
              <a:t>acility capacity varied for being able to both diagnose and treat malaria (i.e., have lab testing or rapid-diagnostic tests [RDTs</a:t>
            </a:r>
            <a:r>
              <a:rPr lang="en-US" sz="2300" dirty="0">
                <a:solidFill>
                  <a:schemeClr val="tx1"/>
                </a:solidFill>
                <a:cs typeface="Century Gothic"/>
              </a:rPr>
              <a:t>] and stock </a:t>
            </a:r>
            <a:r>
              <a:rPr lang="en-US" sz="2300" dirty="0" smtClean="0">
                <a:solidFill>
                  <a:schemeClr val="tx1"/>
                </a:solidFill>
                <a:cs typeface="Century Gothic"/>
              </a:rPr>
              <a:t>ACTs).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100% hospitals, 77% of private clinics, 53% of health centers, 23% of CHPS</a:t>
            </a:r>
          </a:p>
          <a:p>
            <a:pPr lvl="1" algn="l">
              <a:lnSpc>
                <a:spcPct val="90000"/>
              </a:lnSpc>
              <a:buClr>
                <a:srgbClr val="81D158"/>
              </a:buClr>
            </a:pPr>
            <a:endParaRPr lang="en-US" sz="19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Availability of malaria testing was the primary constraint for most facility types, with 47% of health centers and 68% of CHPS lacking malaria diagnostic capacity.</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CHPS and pharmacies experienced a similar proportion of facilities that lacked both malaria diagnostic capacity and treatment (just under 10% of facilities).</a:t>
            </a: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504086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for service provision</a:t>
            </a:r>
            <a:br>
              <a:rPr lang="en-US" sz="2800" b="1" dirty="0" smtClean="0">
                <a:solidFill>
                  <a:srgbClr val="81D158"/>
                </a:solidFill>
                <a:latin typeface="+mn-lt"/>
                <a:cs typeface="Century Gothic"/>
              </a:rPr>
            </a:br>
            <a:r>
              <a:rPr lang="en-US" sz="2700" b="1" dirty="0" smtClean="0">
                <a:latin typeface="+mn-lt"/>
                <a:cs typeface="Century Gothic"/>
              </a:rPr>
              <a:t>Capacity to test for and treat malaria, 2012</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1554" y="1298221"/>
            <a:ext cx="7732889" cy="5511081"/>
          </a:xfrm>
          <a:prstGeom prst="rect">
            <a:avLst/>
          </a:prstGeom>
        </p:spPr>
      </p:pic>
    </p:spTree>
    <p:extLst>
      <p:ext uri="{BB962C8B-B14F-4D97-AF65-F5344CB8AC3E}">
        <p14:creationId xmlns:p14="http://schemas.microsoft.com/office/powerpoint/2010/main" val="40030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Availability and stock-outs of antiretroviral drugs (ARVs)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Of surveyed facilities, only regional referral hospitals and public hospitals carried ARVs.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On average, regional referral hospitals had a higher availability of ARVs than public hospitals and experienced slightly lower levels of stock-outs.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Tenofovir (TDF), nevirapine (NVP), and lamivudine (3TC) were generally more available at all hospitals, and experienced lower levels of stock-outs, than efavirenz (EFV) and zidovudine (AZT/ZDV).</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In terms of stocking all first-line ARVs, 60% of regional referral hospitals and 33% of public hospitals had all five.</a:t>
            </a: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631095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Availability of ARVs for the previous quarter, 2012</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0421" y="1354666"/>
            <a:ext cx="6833467" cy="4581596"/>
          </a:xfrm>
          <a:prstGeom prst="rect">
            <a:avLst/>
          </a:prstGeom>
        </p:spPr>
      </p:pic>
      <p:pic>
        <p:nvPicPr>
          <p:cNvPr id="9" name="Picture 8" descr="IHME_logo_acr_RGB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1406765" y="6396717"/>
            <a:ext cx="2365776" cy="189262"/>
          </a:xfrm>
          <a:prstGeom prst="rect">
            <a:avLst/>
          </a:prstGeom>
        </p:spPr>
      </p:pic>
      <p:cxnSp>
        <p:nvCxnSpPr>
          <p:cNvPr id="14" name="Straight Connector 13"/>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6" name="Straight Connector 15"/>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347934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0421" y="1198631"/>
            <a:ext cx="6879719" cy="4760209"/>
          </a:xfrm>
          <a:prstGeom prst="rect">
            <a:avLst/>
          </a:prstGeom>
        </p:spPr>
      </p:pic>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ARV stock-outs for the previous quarter, 2012</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9" name="Picture 8" descr="IHME_logo_acr_RGB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1406765" y="6396717"/>
            <a:ext cx="2365776" cy="189262"/>
          </a:xfrm>
          <a:prstGeom prst="rect">
            <a:avLst/>
          </a:prstGeom>
        </p:spPr>
      </p:pic>
      <p:cxnSp>
        <p:nvCxnSpPr>
          <p:cNvPr id="14" name="Straight Connector 13"/>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6" name="Straight Connector 15"/>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3486915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Diagnostic capacity for a subset of infectious diseases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Facility capacity to diagnose two infectious diseases that affect Ghana – malaria and HIV/AIDS – varied by facility type.</a:t>
            </a:r>
          </a:p>
          <a:p>
            <a:pPr algn="l">
              <a:lnSpc>
                <a:spcPct val="90000"/>
              </a:lnSpc>
              <a:buClr>
                <a:srgbClr val="81D158"/>
              </a:buCl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100% of hospitals had malaria testing capacity, and about 90% of hospitals had HIV/AIDS testing.</a:t>
            </a:r>
          </a:p>
          <a:p>
            <a:pPr marL="342900" indent="-342900" algn="l">
              <a:lnSpc>
                <a:spcPct val="90000"/>
              </a:lnSpc>
              <a:buClr>
                <a:srgbClr val="81D158"/>
              </a:buClr>
              <a:buFont typeface="Arial" pitchFamily="34" charset="0"/>
              <a:buChar cha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Facilities generally had a higher availability of malaria testing than HIV tests; CHPS and maternity clinics were the exceptions.</a:t>
            </a:r>
            <a:endParaRPr lang="en-US" sz="1900" dirty="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23% of CHPS had malaria tests; 29% had HIV testing</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50% of maternity clinics had malaria tests; 69% had HIV testing</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1823746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Diagnostic capacity for a subset of infectious diseases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6043" y="1307907"/>
            <a:ext cx="7382238" cy="5363826"/>
          </a:xfrm>
          <a:prstGeom prst="rect">
            <a:avLst/>
          </a:prstGeom>
        </p:spPr>
      </p:pic>
    </p:spTree>
    <p:extLst>
      <p:ext uri="{BB962C8B-B14F-4D97-AF65-F5344CB8AC3E}">
        <p14:creationId xmlns:p14="http://schemas.microsoft.com/office/powerpoint/2010/main" val="3861555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Laboratory testing capacity</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Laboratory-based diagnostic capacity varied across facility types but largely diverged by level of care (hospitals vs. primary care).</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All hospitals had lab capacity for malaria testing and urinalysis, and over 90% of hospitals had blood draw capacity.</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Primary care facilities had much lower levels of laboratory capacity, which generally reflects their infrastructure and organization.</a:t>
            </a:r>
            <a:endParaRPr lang="en-US" sz="1500" dirty="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Privately owned or specialized facilities had much higher availability of lab testing. Among maternity clinics, for example, 63% of facilities provided urinalysis, an important component of antenatal care.</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661505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82" y="2844804"/>
            <a:ext cx="8115198" cy="651142"/>
          </a:xfrm>
        </p:spPr>
        <p:txBody>
          <a:bodyPr anchor="t">
            <a:noAutofit/>
          </a:bodyPr>
          <a:lstStyle/>
          <a:p>
            <a:r>
              <a:rPr lang="en-US" sz="3200" b="1" dirty="0" smtClean="0">
                <a:solidFill>
                  <a:srgbClr val="81D158"/>
                </a:solidFill>
                <a:latin typeface="+mn-lt"/>
                <a:cs typeface="Century Gothic"/>
              </a:rPr>
              <a:t>Overview of the ABCE project in Ghana</a:t>
            </a:r>
            <a:r>
              <a:rPr lang="en-US" sz="3200" b="1" dirty="0" smtClean="0">
                <a:latin typeface="+mn-lt"/>
                <a:cs typeface="Century Gothic"/>
              </a:rPr>
              <a:t/>
            </a:r>
            <a:br>
              <a:rPr lang="en-US" sz="3200" b="1" dirty="0" smtClean="0">
                <a:latin typeface="+mn-lt"/>
                <a:cs typeface="Century Gothic"/>
              </a:rPr>
            </a:br>
            <a:endParaRPr lang="en-US" sz="32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1129630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a:cs typeface="Century Gothic"/>
              </a:rPr>
              <a:t>Laboratory equipment availability for the previous </a:t>
            </a:r>
            <a:r>
              <a:rPr lang="en-US" sz="2500" b="1" dirty="0" smtClean="0">
                <a:cs typeface="Century Gothic"/>
              </a:rPr>
              <a:t>quarter, </a:t>
            </a:r>
            <a:r>
              <a:rPr lang="en-US" sz="2500" b="1" dirty="0">
                <a:cs typeface="Century Gothic"/>
              </a:rPr>
              <a:t>2012</a:t>
            </a: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793" y="1248551"/>
            <a:ext cx="7609629" cy="5534276"/>
          </a:xfrm>
          <a:prstGeom prst="rect">
            <a:avLst/>
          </a:prstGeom>
        </p:spPr>
      </p:pic>
    </p:spTree>
    <p:extLst>
      <p:ext uri="{BB962C8B-B14F-4D97-AF65-F5344CB8AC3E}">
        <p14:creationId xmlns:p14="http://schemas.microsoft.com/office/powerpoint/2010/main" val="4570684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a:cs typeface="Century Gothic"/>
              </a:rPr>
              <a:t>Vaccine </a:t>
            </a:r>
            <a:r>
              <a:rPr lang="en-US" sz="2700" b="1" dirty="0" smtClean="0">
                <a:cs typeface="Century Gothic"/>
              </a:rPr>
              <a:t>storage capacity and monitoring efficacy</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13185" y="4324490"/>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Of the facilities that routinely stored vaccines, only 64% of facilities had temperature-monitoring systems in place. </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Among facilities reporting routine vaccine storage, 25% stored vaccines out </a:t>
            </a:r>
            <a:r>
              <a:rPr lang="en-US" sz="2300" dirty="0">
                <a:solidFill>
                  <a:schemeClr val="tx1"/>
                </a:solidFill>
                <a:cs typeface="Century Gothic"/>
              </a:rPr>
              <a:t>of the recommended temperature range </a:t>
            </a:r>
            <a:r>
              <a:rPr lang="en-US" sz="2300" dirty="0" smtClean="0">
                <a:solidFill>
                  <a:schemeClr val="tx1"/>
                </a:solidFill>
                <a:cs typeface="Century Gothic"/>
              </a:rPr>
              <a:t>(colder than 2° C or warmer than </a:t>
            </a:r>
            <a:r>
              <a:rPr lang="en-US" sz="2300" dirty="0">
                <a:solidFill>
                  <a:schemeClr val="tx1"/>
                </a:solidFill>
                <a:cs typeface="Century Gothic"/>
              </a:rPr>
              <a:t>8° C</a:t>
            </a:r>
            <a:r>
              <a:rPr lang="en-US" sz="2300" dirty="0" smtClean="0">
                <a:solidFill>
                  <a:schemeClr val="tx1"/>
                </a:solidFill>
                <a:cs typeface="Century Gothic"/>
              </a:rPr>
              <a:t>).</a:t>
            </a:r>
            <a:endParaRPr lang="en-US" sz="2300" dirty="0">
              <a:solidFill>
                <a:schemeClr val="tx1"/>
              </a:solidFill>
              <a:cs typeface="Century Gothic"/>
            </a:endParaRPr>
          </a:p>
          <a:p>
            <a:pPr algn="l">
              <a:lnSpc>
                <a:spcPct val="90000"/>
              </a:lnSpc>
              <a:buClr>
                <a:srgbClr val="81D158"/>
              </a:buCl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majority of facilities with a temperature-monitoring chart stored vaccines within the recommended range.</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90% of hospitals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80% of CHPS</a:t>
            </a:r>
          </a:p>
          <a:p>
            <a:pPr marL="800100" lvl="1" indent="-342900" algn="l">
              <a:lnSpc>
                <a:spcPct val="90000"/>
              </a:lnSpc>
              <a:buClr>
                <a:srgbClr val="81D158"/>
              </a:buClr>
              <a:buFont typeface="Courier New" panose="02070309020205020404" pitchFamily="49" charset="0"/>
              <a:buChar char="o"/>
            </a:pPr>
            <a:r>
              <a:rPr lang="en-US" sz="1900" dirty="0" smtClean="0">
                <a:solidFill>
                  <a:schemeClr val="tx1"/>
                </a:solidFill>
                <a:cs typeface="Century Gothic"/>
              </a:rPr>
              <a:t>25% of private clinics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majority of facilities that stored vaccines outside of the recommended temperature range did not have a monitoring chart.</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8244276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for service provision</a:t>
            </a:r>
            <a:br>
              <a:rPr lang="en-US" sz="2800" b="1" dirty="0" smtClean="0">
                <a:solidFill>
                  <a:srgbClr val="81D158"/>
                </a:solidFill>
                <a:latin typeface="+mn-lt"/>
                <a:cs typeface="Century Gothic"/>
              </a:rPr>
            </a:br>
            <a:r>
              <a:rPr lang="en-US" sz="2550" b="1" dirty="0">
                <a:latin typeface="+mn-lt"/>
                <a:cs typeface="Century Gothic"/>
              </a:rPr>
              <a:t>Vaccine storage capacity and monitoring </a:t>
            </a:r>
            <a:r>
              <a:rPr lang="en-US" sz="2550" b="1" dirty="0" smtClean="0">
                <a:latin typeface="+mn-lt"/>
                <a:cs typeface="Century Gothic"/>
              </a:rPr>
              <a:t>efficacy, 2012</a:t>
            </a:r>
            <a:endParaRPr lang="en-US" sz="255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07999" y="1298296"/>
            <a:ext cx="7550004" cy="5486325"/>
          </a:xfrm>
          <a:prstGeom prst="rect">
            <a:avLst/>
          </a:prstGeom>
        </p:spPr>
      </p:pic>
    </p:spTree>
    <p:extLst>
      <p:ext uri="{BB962C8B-B14F-4D97-AF65-F5344CB8AC3E}">
        <p14:creationId xmlns:p14="http://schemas.microsoft.com/office/powerpoint/2010/main" val="38106995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82" y="2438400"/>
            <a:ext cx="8115198" cy="651142"/>
          </a:xfrm>
        </p:spPr>
        <p:txBody>
          <a:bodyPr anchor="t">
            <a:noAutofit/>
          </a:bodyPr>
          <a:lstStyle/>
          <a:p>
            <a:r>
              <a:rPr lang="en-US" sz="3200" b="1" dirty="0" smtClean="0">
                <a:solidFill>
                  <a:srgbClr val="81D158"/>
                </a:solidFill>
                <a:latin typeface="+mn-lt"/>
                <a:cs typeface="Century Gothic"/>
              </a:rPr>
              <a:t>Key findings from the ABCE project in Ghana</a:t>
            </a:r>
            <a:br>
              <a:rPr lang="en-US" sz="3200" b="1" dirty="0" smtClean="0">
                <a:solidFill>
                  <a:srgbClr val="81D158"/>
                </a:solidFill>
                <a:latin typeface="+mn-lt"/>
                <a:cs typeface="Century Gothic"/>
              </a:rPr>
            </a:br>
            <a:r>
              <a:rPr lang="en-US" sz="3200" b="1" dirty="0" smtClean="0">
                <a:latin typeface="+mn-lt"/>
                <a:cs typeface="Century Gothic"/>
              </a:rPr>
              <a:t>Efficiency and costs of care</a:t>
            </a:r>
            <a:br>
              <a:rPr lang="en-US" sz="3200" b="1" dirty="0" smtClean="0">
                <a:latin typeface="+mn-lt"/>
                <a:cs typeface="Century Gothic"/>
              </a:rPr>
            </a:br>
            <a:endParaRPr lang="en-US" sz="32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583067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800" b="1" dirty="0" smtClean="0">
                <a:cs typeface="Century Gothic"/>
              </a:rPr>
              <a:t>Estimating efficiency: Data Envelopment Analysis (DEA)</a:t>
            </a:r>
            <a:endParaRPr lang="en-US" sz="28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557363" cy="4419203"/>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b="1" dirty="0" smtClean="0">
                <a:solidFill>
                  <a:schemeClr val="tx1"/>
                </a:solidFill>
                <a:cs typeface="Century Gothic"/>
              </a:rPr>
              <a:t>DEA:</a:t>
            </a:r>
            <a:r>
              <a:rPr lang="en-US" sz="2300" dirty="0" smtClean="0">
                <a:solidFill>
                  <a:schemeClr val="tx1"/>
                </a:solidFill>
                <a:cs typeface="Century Gothic"/>
              </a:rPr>
              <a:t> quantifies the relationship between a </a:t>
            </a:r>
            <a:r>
              <a:rPr lang="en-US" sz="2300" b="1" dirty="0" smtClean="0">
                <a:solidFill>
                  <a:schemeClr val="tx1"/>
                </a:solidFill>
                <a:cs typeface="Century Gothic"/>
              </a:rPr>
              <a:t>facility’s resources </a:t>
            </a:r>
            <a:r>
              <a:rPr lang="en-US" sz="2300" dirty="0" smtClean="0">
                <a:solidFill>
                  <a:schemeClr val="tx1"/>
                </a:solidFill>
                <a:cs typeface="Century Gothic"/>
              </a:rPr>
              <a:t>(medical staff, beds) and its </a:t>
            </a:r>
            <a:r>
              <a:rPr lang="en-US" sz="2300" b="1" dirty="0" smtClean="0">
                <a:solidFill>
                  <a:schemeClr val="tx1"/>
                </a:solidFill>
                <a:cs typeface="Century Gothic"/>
              </a:rPr>
              <a:t>production of services </a:t>
            </a:r>
            <a:r>
              <a:rPr lang="en-US" sz="2300" dirty="0" smtClean="0">
                <a:solidFill>
                  <a:schemeClr val="tx1"/>
                </a:solidFill>
                <a:cs typeface="Century Gothic"/>
              </a:rPr>
              <a:t>(outpatient visits, inpatient bed-days, and births) relative to comparably sized facilities in the ABCE sample.</a:t>
            </a:r>
          </a:p>
          <a:p>
            <a:pPr marL="342900" indent="-342900" algn="l">
              <a:lnSpc>
                <a:spcPct val="90000"/>
              </a:lnSpc>
              <a:buClr>
                <a:srgbClr val="81D158"/>
              </a:buClr>
              <a:buFont typeface="Arial" pitchFamily="34" charset="0"/>
              <a:buChar char="•"/>
            </a:pPr>
            <a:endParaRPr lang="en-US" sz="2300" b="1" dirty="0">
              <a:solidFill>
                <a:schemeClr val="tx1"/>
              </a:solidFill>
              <a:cs typeface="Century Gothic"/>
            </a:endParaRPr>
          </a:p>
          <a:p>
            <a:pPr marL="342900" indent="-342900" algn="l">
              <a:lnSpc>
                <a:spcPct val="90000"/>
              </a:lnSpc>
              <a:buClr>
                <a:srgbClr val="81D158"/>
              </a:buClr>
              <a:buFont typeface="Arial" pitchFamily="34" charset="0"/>
              <a:buChar char="•"/>
            </a:pPr>
            <a:r>
              <a:rPr lang="en-US" sz="2300" b="1" dirty="0" smtClean="0">
                <a:solidFill>
                  <a:schemeClr val="tx1"/>
                </a:solidFill>
                <a:cs typeface="Century Gothic"/>
              </a:rPr>
              <a:t>Efficiency score</a:t>
            </a:r>
            <a:r>
              <a:rPr lang="en-US" sz="2300" dirty="0" smtClean="0">
                <a:solidFill>
                  <a:schemeClr val="tx1"/>
                </a:solidFill>
                <a:cs typeface="Century Gothic"/>
              </a:rPr>
              <a:t>: a value between 0% and 100%, reflecting the alignment of facility resources to service production.</a:t>
            </a:r>
          </a:p>
          <a:p>
            <a:pPr marL="800100" lvl="1" indent="-342900" algn="l">
              <a:lnSpc>
                <a:spcPct val="90000"/>
              </a:lnSpc>
              <a:buClr>
                <a:srgbClr val="81D158"/>
              </a:buClr>
              <a:buFont typeface="Courier New" pitchFamily="49" charset="0"/>
              <a:buChar char="o"/>
            </a:pPr>
            <a:r>
              <a:rPr lang="en-US" sz="1900" dirty="0" smtClean="0">
                <a:solidFill>
                  <a:schemeClr val="tx1"/>
                </a:solidFill>
                <a:cs typeface="Century Gothic"/>
              </a:rPr>
              <a:t>100% = maximum use of facility resources for output production</a:t>
            </a:r>
          </a:p>
          <a:p>
            <a:pPr lvl="1" algn="l">
              <a:lnSpc>
                <a:spcPct val="90000"/>
              </a:lnSpc>
              <a:buClr>
                <a:srgbClr val="81D158"/>
              </a:buClr>
            </a:pPr>
            <a:endParaRPr lang="en-US" sz="1600" b="1"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b="1" dirty="0" smtClean="0">
                <a:solidFill>
                  <a:schemeClr val="tx1"/>
                </a:solidFill>
                <a:cs typeface="Century Gothic"/>
              </a:rPr>
              <a:t>Outpatient equivalent visits (OEV): </a:t>
            </a:r>
            <a:r>
              <a:rPr lang="en-US" sz="2300" dirty="0" smtClean="0">
                <a:solidFill>
                  <a:schemeClr val="tx1"/>
                </a:solidFill>
                <a:cs typeface="Century Gothic"/>
              </a:rPr>
              <a:t>weighting different outputs in a standardized way to allow for direct comparisons across facilities.</a:t>
            </a:r>
          </a:p>
          <a:p>
            <a:pPr marL="800100" lvl="1" indent="-342900" algn="l">
              <a:lnSpc>
                <a:spcPct val="90000"/>
              </a:lnSpc>
              <a:buClr>
                <a:srgbClr val="81D158"/>
              </a:buClr>
              <a:buFont typeface="Courier New" pitchFamily="49" charset="0"/>
              <a:buChar char="o"/>
            </a:pPr>
            <a:r>
              <a:rPr lang="en-US" sz="2000" dirty="0" smtClean="0">
                <a:solidFill>
                  <a:schemeClr val="tx1"/>
                </a:solidFill>
                <a:cs typeface="Century Gothic"/>
              </a:rPr>
              <a:t>Average across facilities:</a:t>
            </a:r>
          </a:p>
          <a:p>
            <a:pPr marL="1257300" lvl="2" indent="-342900" algn="l">
              <a:lnSpc>
                <a:spcPct val="90000"/>
              </a:lnSpc>
              <a:buClr>
                <a:srgbClr val="81D158"/>
              </a:buClr>
              <a:buFont typeface="Wingdings" pitchFamily="2" charset="2"/>
              <a:buChar char="Ø"/>
            </a:pPr>
            <a:r>
              <a:rPr lang="en-US" sz="1600" dirty="0" smtClean="0">
                <a:solidFill>
                  <a:schemeClr val="tx1"/>
                </a:solidFill>
                <a:cs typeface="Century Gothic"/>
              </a:rPr>
              <a:t>Inpatient bed-day </a:t>
            </a:r>
            <a:r>
              <a:rPr lang="en-US" sz="300" dirty="0" smtClean="0">
                <a:solidFill>
                  <a:schemeClr val="tx1"/>
                </a:solidFill>
                <a:cs typeface="Century Gothic"/>
              </a:rPr>
              <a:t>   </a:t>
            </a:r>
            <a:r>
              <a:rPr lang="en-US" sz="1600" dirty="0" smtClean="0">
                <a:solidFill>
                  <a:schemeClr val="tx1"/>
                </a:solidFill>
                <a:cs typeface="Century Gothic"/>
              </a:rPr>
              <a:t> = 3.8 outpatient visits</a:t>
            </a:r>
          </a:p>
          <a:p>
            <a:pPr marL="1257300" lvl="2" indent="-342900" algn="l">
              <a:lnSpc>
                <a:spcPct val="90000"/>
              </a:lnSpc>
              <a:buClr>
                <a:srgbClr val="81D158"/>
              </a:buClr>
              <a:buFont typeface="Wingdings" pitchFamily="2" charset="2"/>
              <a:buChar char="Ø"/>
            </a:pPr>
            <a:r>
              <a:rPr lang="en-US" sz="1600" dirty="0" smtClean="0">
                <a:solidFill>
                  <a:schemeClr val="tx1"/>
                </a:solidFill>
                <a:cs typeface="Century Gothic"/>
              </a:rPr>
              <a:t>Birth			  = 10.9 outpatient visits</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298277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800" b="1" dirty="0">
                <a:cs typeface="Century Gothic"/>
              </a:rPr>
              <a:t>Average production of outputs across facilities</a:t>
            </a: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Across platforms, facilities averaged a total of </a:t>
            </a:r>
            <a:r>
              <a:rPr lang="en-US" sz="2300" b="1" dirty="0" smtClean="0">
                <a:solidFill>
                  <a:schemeClr val="tx1"/>
                </a:solidFill>
                <a:cs typeface="Century Gothic"/>
              </a:rPr>
              <a:t>four </a:t>
            </a:r>
            <a:r>
              <a:rPr lang="en-US" sz="2300" dirty="0" smtClean="0">
                <a:solidFill>
                  <a:schemeClr val="tx1"/>
                </a:solidFill>
                <a:cs typeface="Century Gothic"/>
              </a:rPr>
              <a:t>outpatient equivalent visits per medical staff per day, ranging from 2.2 visits at CHPS to 6.8 visits at maternity clinics.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Outpatient visits accounted for the largest proportion of patient visits experienced per medical staff per day at primary care facilities.</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Inpatient bed-days accounted for the largest proportion of patient visits produced per medical staff per day at regional referral hospitals and public hospitals.</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3465168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1832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800" b="1" dirty="0" smtClean="0">
                <a:latin typeface="+mn-lt"/>
                <a:cs typeface="Century Gothic"/>
              </a:rPr>
              <a:t>Average production of outputs across facilities, 2011</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66900" y="6327446"/>
            <a:ext cx="5942514" cy="461665"/>
          </a:xfrm>
          <a:prstGeom prst="rect">
            <a:avLst/>
          </a:prstGeom>
          <a:noFill/>
        </p:spPr>
        <p:txBody>
          <a:bodyPr wrap="square" rtlCol="0">
            <a:spAutoFit/>
          </a:bodyPr>
          <a:lstStyle/>
          <a:p>
            <a:r>
              <a:rPr lang="en-US" sz="1200" b="1" dirty="0" smtClean="0"/>
              <a:t>Note:</a:t>
            </a:r>
            <a:r>
              <a:rPr lang="en-US" sz="1200" dirty="0" smtClean="0"/>
              <a:t> All visits are in outpatient equivalent visits, with an average of one inpatient bed-day equaling 3.8 outpatient visits; and one birth equaling 10.8 outpatient visits.</a:t>
            </a:r>
            <a:endParaRPr lang="en-US" sz="1200" b="1"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99878" y="1228371"/>
            <a:ext cx="6680936" cy="4958079"/>
          </a:xfrm>
          <a:prstGeom prst="rect">
            <a:avLst/>
          </a:prstGeom>
        </p:spPr>
      </p:pic>
    </p:spTree>
    <p:extLst>
      <p:ext uri="{BB962C8B-B14F-4D97-AF65-F5344CB8AC3E}">
        <p14:creationId xmlns:p14="http://schemas.microsoft.com/office/powerpoint/2010/main" val="3769673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800" b="1" dirty="0">
                <a:cs typeface="Century Gothic"/>
              </a:rPr>
              <a:t>Efficiency scores varied across and within platforms</a:t>
            </a: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Across all facilities, the average efficiency score was 27%.</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More than 80% of facilities had an efficiency score at or less than 50%.</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Average efficiency scores declined in parallel with decreasing levels of care.</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Private facilities averaged higher efficiency scores than public facilities at similar levels of care.</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Tremendous range in efficiency scores within platforms:</a:t>
            </a:r>
          </a:p>
          <a:p>
            <a:pPr marL="800100" lvl="1" indent="-342900" algn="l">
              <a:lnSpc>
                <a:spcPct val="90000"/>
              </a:lnSpc>
              <a:buClr>
                <a:srgbClr val="81D158"/>
              </a:buClr>
              <a:buFont typeface="Courier New" pitchFamily="49" charset="0"/>
              <a:buChar char="o"/>
            </a:pPr>
            <a:r>
              <a:rPr lang="en-US" sz="2000" dirty="0" smtClean="0">
                <a:solidFill>
                  <a:schemeClr val="tx1"/>
                </a:solidFill>
                <a:cs typeface="Century Gothic"/>
              </a:rPr>
              <a:t>At least one facility had an efficiency score of 100% for nearly all platforms.</a:t>
            </a:r>
          </a:p>
          <a:p>
            <a:pPr marL="800100" lvl="1" indent="-342900" algn="l">
              <a:lnSpc>
                <a:spcPct val="90000"/>
              </a:lnSpc>
              <a:buClr>
                <a:srgbClr val="81D158"/>
              </a:buClr>
              <a:buFont typeface="Courier New" pitchFamily="49" charset="0"/>
              <a:buChar char="o"/>
            </a:pPr>
            <a:r>
              <a:rPr lang="en-US" sz="2000" dirty="0" smtClean="0">
                <a:solidFill>
                  <a:schemeClr val="tx1"/>
                </a:solidFill>
                <a:cs typeface="Century Gothic"/>
              </a:rPr>
              <a:t>Multiple facilities had efficiency scores close to 0% for most facility types.</a:t>
            </a:r>
          </a:p>
          <a:p>
            <a:pPr lvl="1" algn="l">
              <a:lnSpc>
                <a:spcPct val="90000"/>
              </a:lnSpc>
              <a:buClr>
                <a:srgbClr val="81D158"/>
              </a:buClr>
            </a:pPr>
            <a:endParaRPr lang="en-US" sz="20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Urban facilities generally had higher levels of efficiency than rural facilities, but this relationship was not as clear-cut at lower levels of care.</a:t>
            </a:r>
            <a:endParaRPr lang="en-US" sz="2300" b="1" dirty="0">
              <a:solidFill>
                <a:schemeClr val="tx1"/>
              </a:solidFill>
              <a:cs typeface="Century Gothic"/>
            </a:endParaRPr>
          </a:p>
          <a:p>
            <a:pPr marL="342900" indent="-342900" algn="l">
              <a:lnSpc>
                <a:spcPct val="90000"/>
              </a:lnSpc>
              <a:buClr>
                <a:srgbClr val="81D158"/>
              </a:buClr>
              <a:buFont typeface="Arial" pitchFamily="34" charset="0"/>
              <a:buChar char="•"/>
            </a:pPr>
            <a:endParaRPr lang="en-US" sz="2300" b="1"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411957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1"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800" b="1" dirty="0" smtClean="0">
                <a:latin typeface="+mn-lt"/>
                <a:cs typeface="Century Gothic"/>
              </a:rPr>
              <a:t>Efficiency scores across platforms, 2007–2011</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182" y="1216375"/>
            <a:ext cx="7757232" cy="5641623"/>
          </a:xfrm>
          <a:prstGeom prst="rect">
            <a:avLst/>
          </a:prstGeom>
        </p:spPr>
      </p:pic>
    </p:spTree>
    <p:extLst>
      <p:ext uri="{BB962C8B-B14F-4D97-AF65-F5344CB8AC3E}">
        <p14:creationId xmlns:p14="http://schemas.microsoft.com/office/powerpoint/2010/main" val="675356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800" b="1" dirty="0" smtClean="0">
                <a:cs typeface="Century Gothic"/>
              </a:rPr>
              <a:t>Estimated potential for expanded service production</a:t>
            </a:r>
            <a:endParaRPr lang="en-US" sz="28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We estimated that facilities had substantial potential for increasing output production, especially among lower levels of care.</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An average of 13 additional visits, measured in OEV, could be added across facilities, based on observed resources.</a:t>
            </a:r>
          </a:p>
          <a:p>
            <a:pPr marL="342900" indent="-342900" algn="l">
              <a:lnSpc>
                <a:spcPct val="90000"/>
              </a:lnSpc>
              <a:buClr>
                <a:srgbClr val="81D158"/>
              </a:buClr>
              <a:buFont typeface="Arial" pitchFamily="34" charset="0"/>
              <a:buChar char="•"/>
            </a:pPr>
            <a:endParaRPr lang="en-US" sz="2300" b="1"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This potential for expanded service production does not reflect the quality of services delivered; it shows the alignment of facility resources and output production.</a:t>
            </a: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2300" b="1"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063810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7455647"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Overview of the ABCE project in Ghana</a:t>
            </a:r>
            <a:br>
              <a:rPr lang="en-US" sz="2800" b="1" dirty="0" smtClean="0">
                <a:solidFill>
                  <a:srgbClr val="81D158"/>
                </a:solidFill>
                <a:latin typeface="+mn-lt"/>
                <a:cs typeface="Century Gothic"/>
              </a:rPr>
            </a:br>
            <a:r>
              <a:rPr lang="en-US" sz="2800" b="1" dirty="0" smtClean="0">
                <a:latin typeface="+mn-lt"/>
                <a:cs typeface="Century Gothic"/>
              </a:rPr>
              <a:t>ABCE study design and implementation</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7" y="1539638"/>
            <a:ext cx="4127604" cy="4432184"/>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b="1" dirty="0" smtClean="0">
                <a:solidFill>
                  <a:schemeClr val="tx1"/>
                </a:solidFill>
                <a:cs typeface="Century Gothic"/>
              </a:rPr>
              <a:t>Collaboration </a:t>
            </a:r>
            <a:r>
              <a:rPr lang="en-US" sz="2500" dirty="0" smtClean="0">
                <a:solidFill>
                  <a:schemeClr val="tx1"/>
                </a:solidFill>
                <a:cs typeface="Century Gothic"/>
              </a:rPr>
              <a:t>between Ghana Health Service (GHS), UNICEF, and IHME</a:t>
            </a:r>
          </a:p>
          <a:p>
            <a:pPr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Primary data collection took place </a:t>
            </a:r>
            <a:r>
              <a:rPr lang="en-US" sz="2500" b="1" dirty="0" smtClean="0">
                <a:solidFill>
                  <a:schemeClr val="tx1"/>
                </a:solidFill>
                <a:cs typeface="Century Gothic"/>
              </a:rPr>
              <a:t>June-October 2012.</a:t>
            </a:r>
          </a:p>
          <a:p>
            <a:pPr lvl="1"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The </a:t>
            </a:r>
            <a:r>
              <a:rPr lang="en-US" sz="2500" b="1" dirty="0" smtClean="0">
                <a:solidFill>
                  <a:schemeClr val="tx1"/>
                </a:solidFill>
                <a:cs typeface="Century Gothic"/>
              </a:rPr>
              <a:t>ABCE Facility Survey </a:t>
            </a:r>
            <a:r>
              <a:rPr lang="en-US" sz="2500" dirty="0" smtClean="0">
                <a:solidFill>
                  <a:schemeClr val="tx1"/>
                </a:solidFill>
                <a:cs typeface="Century Gothic"/>
              </a:rPr>
              <a:t>was used to collect primary data from health facilities.</a:t>
            </a:r>
            <a:endParaRPr lang="en-US" sz="2100" dirty="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89397" y="2310750"/>
            <a:ext cx="3911601" cy="2521368"/>
          </a:xfrm>
          <a:prstGeom prst="rect">
            <a:avLst/>
          </a:prstGeom>
        </p:spPr>
      </p:pic>
    </p:spTree>
    <p:extLst>
      <p:ext uri="{BB962C8B-B14F-4D97-AF65-F5344CB8AC3E}">
        <p14:creationId xmlns:p14="http://schemas.microsoft.com/office/powerpoint/2010/main" val="262649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996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400" b="1" dirty="0">
                <a:cs typeface="Century Gothic"/>
              </a:rPr>
              <a:t>Estimated potential for expanded service </a:t>
            </a:r>
            <a:r>
              <a:rPr lang="en-US" sz="2400" b="1" dirty="0" smtClean="0">
                <a:cs typeface="Century Gothic"/>
              </a:rPr>
              <a:t>production, 2011</a:t>
            </a:r>
            <a:endParaRPr lang="en-US" sz="24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8138" y="1304712"/>
            <a:ext cx="6603736" cy="4802717"/>
          </a:xfrm>
          <a:prstGeom prst="rect">
            <a:avLst/>
          </a:prstGeom>
        </p:spPr>
      </p:pic>
    </p:spTree>
    <p:extLst>
      <p:ext uri="{BB962C8B-B14F-4D97-AF65-F5344CB8AC3E}">
        <p14:creationId xmlns:p14="http://schemas.microsoft.com/office/powerpoint/2010/main" val="67535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Cross-country comparison of efficiency</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txBox="1">
            <a:spLocks/>
          </p:cNvSpPr>
          <p:nvPr/>
        </p:nvSpPr>
        <p:spPr>
          <a:xfrm>
            <a:off x="342796" y="1645920"/>
            <a:ext cx="8458201" cy="1085991"/>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Ghana showed more potential for expanded service provision, given observed resources, than other sub-Saharan African countries involved in the ABCE project.</a:t>
            </a:r>
            <a:endParaRPr lang="en-US" sz="2500" dirty="0">
              <a:solidFill>
                <a:schemeClr val="tx1"/>
              </a:solidFill>
              <a:cs typeface="Century Gothic"/>
            </a:endParaRP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21" name="Straight Connector 20"/>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56" y="3149600"/>
            <a:ext cx="9044778" cy="2123779"/>
          </a:xfrm>
          <a:prstGeom prst="rect">
            <a:avLst/>
          </a:prstGeom>
        </p:spPr>
      </p:pic>
    </p:spTree>
    <p:extLst>
      <p:ext uri="{BB962C8B-B14F-4D97-AF65-F5344CB8AC3E}">
        <p14:creationId xmlns:p14="http://schemas.microsoft.com/office/powerpoint/2010/main" val="67535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cs typeface="Century Gothic"/>
              </a:rPr>
              <a:t>Facility expenditures: overall trends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Average facility expenditures grew 38%, largely driven by increases in service and personnel expenditures.</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Hospitals spent the most among facility types, and private clinics documented the strongest growth between 2007 and 2011.</a:t>
            </a:r>
            <a:endParaRPr lang="en-US" sz="2300" dirty="0">
              <a:solidFill>
                <a:schemeClr val="tx1"/>
              </a:solidFill>
              <a:cs typeface="Century Gothic"/>
            </a:endParaRP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33530086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annual facility expenditures,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68475" y="1316906"/>
            <a:ext cx="6771789" cy="4664512"/>
          </a:xfrm>
          <a:prstGeom prst="rect">
            <a:avLst/>
          </a:prstGeom>
        </p:spPr>
      </p:pic>
      <p:pic>
        <p:nvPicPr>
          <p:cNvPr id="10" name="Picture 9" descr="IHME_logo_acr_RGB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5"/>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8" name="Straight Connector 17"/>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65906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annual expenditures,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1569" y="1298221"/>
            <a:ext cx="7707054" cy="5364143"/>
          </a:xfrm>
          <a:prstGeom prst="rect">
            <a:avLst/>
          </a:prstGeom>
        </p:spPr>
      </p:pic>
    </p:spTree>
    <p:extLst>
      <p:ext uri="{BB962C8B-B14F-4D97-AF65-F5344CB8AC3E}">
        <p14:creationId xmlns:p14="http://schemas.microsoft.com/office/powerpoint/2010/main" val="522593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cs typeface="Century Gothic"/>
              </a:rPr>
              <a:t>Facility expenditures: spending composition</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5"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Spending patterns by facility type were largely similar, with personnel expenses generally accounting for the bulk of spending at the facility level.</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Expenditure growth varied by platform from 2007 to 2011:</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Regional referral hospitals:</a:t>
            </a:r>
            <a:r>
              <a:rPr lang="en-US" sz="1900" dirty="0" smtClean="0">
                <a:solidFill>
                  <a:schemeClr val="tx1"/>
                </a:solidFill>
                <a:cs typeface="Century Gothic"/>
              </a:rPr>
              <a:t> moderate increases, largely driven by service increases (a 41% rise)</a:t>
            </a:r>
            <a:endParaRPr lang="en-US" sz="1900" u="sng"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Public hospitals:</a:t>
            </a:r>
            <a:r>
              <a:rPr lang="en-US" sz="1900" dirty="0" smtClean="0">
                <a:solidFill>
                  <a:schemeClr val="tx1"/>
                </a:solidFill>
                <a:cs typeface="Century Gothic"/>
              </a:rPr>
              <a:t> overall average expenditures increased 62%</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Health centers:</a:t>
            </a:r>
            <a:r>
              <a:rPr lang="en-US" sz="1900" dirty="0" smtClean="0">
                <a:solidFill>
                  <a:schemeClr val="tx1"/>
                </a:solidFill>
                <a:cs typeface="Century Gothic"/>
              </a:rPr>
              <a:t> spending on services more than doubled</a:t>
            </a:r>
          </a:p>
          <a:p>
            <a:pPr marL="800100" lvl="1" indent="-342900" algn="l">
              <a:lnSpc>
                <a:spcPct val="90000"/>
              </a:lnSpc>
              <a:buClr>
                <a:srgbClr val="81D158"/>
              </a:buClr>
              <a:buFont typeface="Courier New" panose="02070309020205020404" pitchFamily="49" charset="0"/>
              <a:buChar char="o"/>
            </a:pPr>
            <a:r>
              <a:rPr lang="en-US" sz="1900" u="sng" dirty="0" smtClean="0">
                <a:solidFill>
                  <a:schemeClr val="tx1"/>
                </a:solidFill>
                <a:cs typeface="Century Gothic"/>
              </a:rPr>
              <a:t>CHPS:</a:t>
            </a:r>
            <a:r>
              <a:rPr lang="en-US" sz="1900" dirty="0" smtClean="0">
                <a:solidFill>
                  <a:schemeClr val="tx1"/>
                </a:solidFill>
                <a:cs typeface="Century Gothic"/>
              </a:rPr>
              <a:t> average spending on personnel increased by 35%, but percent of total spending on personnel decreased over time</a:t>
            </a:r>
          </a:p>
          <a:p>
            <a:pPr lvl="1" algn="l">
              <a:lnSpc>
                <a:spcPct val="90000"/>
              </a:lnSpc>
              <a:buClr>
                <a:srgbClr val="81D158"/>
              </a:buClr>
            </a:pPr>
            <a:endParaRPr lang="en-US" sz="1900"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endParaRPr lang="en-US" sz="1900" dirty="0" smtClean="0">
              <a:solidFill>
                <a:schemeClr val="tx1"/>
              </a:solidFill>
              <a:cs typeface="Century Gothic"/>
            </a:endParaRPr>
          </a:p>
          <a:p>
            <a:pPr marL="800100" lvl="1" indent="-342900" algn="l">
              <a:lnSpc>
                <a:spcPct val="90000"/>
              </a:lnSpc>
              <a:buClr>
                <a:srgbClr val="81D158"/>
              </a:buClr>
              <a:buFont typeface="Courier New" panose="02070309020205020404" pitchFamily="49" charset="0"/>
              <a:buChar char="o"/>
            </a:pPr>
            <a:endParaRPr lang="en-US" sz="1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3629129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500" b="1" dirty="0" smtClean="0">
                <a:latin typeface="+mn-lt"/>
                <a:cs typeface="Century Gothic"/>
              </a:rPr>
              <a:t>Average percent of expenditure type, 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795" y="1261531"/>
            <a:ext cx="7516637" cy="5466645"/>
          </a:xfrm>
          <a:prstGeom prst="rect">
            <a:avLst/>
          </a:prstGeom>
        </p:spPr>
      </p:pic>
    </p:spTree>
    <p:extLst>
      <p:ext uri="{BB962C8B-B14F-4D97-AF65-F5344CB8AC3E}">
        <p14:creationId xmlns:p14="http://schemas.microsoft.com/office/powerpoint/2010/main" val="13131302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levels and types of expenditures,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614" y="1264356"/>
            <a:ext cx="7992659" cy="5508978"/>
          </a:xfrm>
          <a:prstGeom prst="rect">
            <a:avLst/>
          </a:prstGeom>
        </p:spPr>
      </p:pic>
    </p:spTree>
    <p:extLst>
      <p:ext uri="{BB962C8B-B14F-4D97-AF65-F5344CB8AC3E}">
        <p14:creationId xmlns:p14="http://schemas.microsoft.com/office/powerpoint/2010/main" val="24091541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cs typeface="Century Gothic"/>
              </a:rPr>
              <a:t>Facility revenues: overall trends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Average facility expenditures grew 30% between 2007 and 2011, largely driven by expanded NHIS reimbursements and continued growth in government spending.</a:t>
            </a:r>
          </a:p>
          <a:p>
            <a:pPr algn="l">
              <a:lnSpc>
                <a:spcPct val="90000"/>
              </a:lnSpc>
              <a:buClr>
                <a:srgbClr val="81D158"/>
              </a:buCl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Facility revenue growth generally kept pace with spending. </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Private clinics recorded the largest and most consistent increases in revenues from 2007 to 2011.</a:t>
            </a: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407320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annual facility revenues,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10" name="Picture 9"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8" name="Straight Connector 17"/>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09272" y="1320800"/>
            <a:ext cx="6934200" cy="4671908"/>
          </a:xfrm>
          <a:prstGeom prst="rect">
            <a:avLst/>
          </a:prstGeom>
        </p:spPr>
      </p:pic>
    </p:spTree>
    <p:extLst>
      <p:ext uri="{BB962C8B-B14F-4D97-AF65-F5344CB8AC3E}">
        <p14:creationId xmlns:p14="http://schemas.microsoft.com/office/powerpoint/2010/main" val="262295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7455647"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Overview of the ABCE project in Ghana</a:t>
            </a:r>
            <a:br>
              <a:rPr lang="en-US" sz="2800" b="1" dirty="0" smtClean="0">
                <a:solidFill>
                  <a:srgbClr val="81D158"/>
                </a:solidFill>
                <a:latin typeface="+mn-lt"/>
                <a:cs typeface="Century Gothic"/>
              </a:rPr>
            </a:br>
            <a:r>
              <a:rPr lang="en-US" sz="2800" b="1" dirty="0" smtClean="0">
                <a:latin typeface="+mn-lt"/>
                <a:cs typeface="Century Gothic"/>
              </a:rPr>
              <a:t>ABCE Facility Survey</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8" y="1539638"/>
            <a:ext cx="4575192" cy="4419202"/>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Primary data collection from a nationally representative sample of 240 facilities</a:t>
            </a:r>
          </a:p>
          <a:p>
            <a:pPr algn="l">
              <a:lnSpc>
                <a:spcPct val="90000"/>
              </a:lnSpc>
              <a:buClr>
                <a:srgbClr val="81D158"/>
              </a:buClr>
            </a:pPr>
            <a:endParaRPr lang="en-US" sz="16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Collected data on a broad range of indicators</a:t>
            </a:r>
          </a:p>
          <a:p>
            <a:pPr marL="800100" lvl="1" indent="-342900" algn="l">
              <a:lnSpc>
                <a:spcPct val="90000"/>
              </a:lnSpc>
              <a:buClr>
                <a:srgbClr val="81D158"/>
              </a:buClr>
              <a:buFont typeface="Courier New" pitchFamily="49" charset="0"/>
              <a:buChar char="o"/>
            </a:pPr>
            <a:r>
              <a:rPr lang="en-US" sz="2100" dirty="0">
                <a:solidFill>
                  <a:schemeClr val="tx1"/>
                </a:solidFill>
                <a:cs typeface="Century Gothic"/>
              </a:rPr>
              <a:t>I</a:t>
            </a:r>
            <a:r>
              <a:rPr lang="en-US" sz="2100" dirty="0" smtClean="0">
                <a:solidFill>
                  <a:schemeClr val="tx1"/>
                </a:solidFill>
                <a:cs typeface="Century Gothic"/>
              </a:rPr>
              <a:t>nputs, finances, outputs, supply-side constraints, and bottlenecks</a:t>
            </a:r>
          </a:p>
          <a:p>
            <a:pPr marL="800100" lvl="1" indent="-342900" algn="l">
              <a:lnSpc>
                <a:spcPct val="90000"/>
              </a:lnSpc>
              <a:buClr>
                <a:srgbClr val="81D158"/>
              </a:buClr>
              <a:buFont typeface="Courier New" pitchFamily="49" charset="0"/>
              <a:buChar char="o"/>
            </a:pPr>
            <a:endParaRPr lang="en-US" sz="16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Randomly sampled a full range of facility types</a:t>
            </a:r>
          </a:p>
          <a:p>
            <a:pPr marL="800100" lvl="1" indent="-342900" algn="l">
              <a:lnSpc>
                <a:spcPct val="90000"/>
              </a:lnSpc>
              <a:buClr>
                <a:srgbClr val="81D158"/>
              </a:buClr>
              <a:buFont typeface="Courier New" pitchFamily="49" charset="0"/>
              <a:buChar char="o"/>
            </a:pPr>
            <a:r>
              <a:rPr lang="en-US" sz="2100" dirty="0" smtClean="0">
                <a:solidFill>
                  <a:schemeClr val="tx1"/>
                </a:solidFill>
                <a:cs typeface="Century Gothic"/>
              </a:rPr>
              <a:t>Referral hospitals, district hospitals, maternity clinics, health centers, CHPS, drug stores or pharmacies, and DHMTs</a:t>
            </a:r>
          </a:p>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280288" y="1312878"/>
            <a:ext cx="3543289" cy="4713695"/>
          </a:xfrm>
          <a:prstGeom prst="rect">
            <a:avLst/>
          </a:prstGeom>
        </p:spPr>
      </p:pic>
    </p:spTree>
    <p:extLst>
      <p:ext uri="{BB962C8B-B14F-4D97-AF65-F5344CB8AC3E}">
        <p14:creationId xmlns:p14="http://schemas.microsoft.com/office/powerpoint/2010/main" val="3964896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annual revenues,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73914" y="1276349"/>
            <a:ext cx="8346720" cy="5508274"/>
          </a:xfrm>
          <a:prstGeom prst="rect">
            <a:avLst/>
          </a:prstGeom>
        </p:spPr>
      </p:pic>
    </p:spTree>
    <p:extLst>
      <p:ext uri="{BB962C8B-B14F-4D97-AF65-F5344CB8AC3E}">
        <p14:creationId xmlns:p14="http://schemas.microsoft.com/office/powerpoint/2010/main" val="2904280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cs typeface="Century Gothic"/>
              </a:rPr>
              <a:t>Facility revenues: funding composition</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5"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Funding patterns by facility type widely varied, largely diverging along facility ownership (public vs. private).</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Most hospital revenues were composed of government funds and NHIS reimbursements, whereas publicly owned primary care facilities were largely funded by the government. </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Revenues at private clinics and maternity clinics were largely drawn from NHIS or cash and carry.</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Funding trends and composition varied by facility type, but across a subset of platforms, the overall revenue composition generally shifted with the expansion of NHIS funds and small declines in cash and carry.</a:t>
            </a:r>
            <a:endParaRPr lang="en-US" sz="1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613019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500" b="1" dirty="0" smtClean="0">
                <a:latin typeface="+mn-lt"/>
                <a:cs typeface="Century Gothic"/>
              </a:rPr>
              <a:t>Average percent of revenue source, 2011</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2109" y="1229282"/>
            <a:ext cx="7605890" cy="5531556"/>
          </a:xfrm>
          <a:prstGeom prst="rect">
            <a:avLst/>
          </a:prstGeom>
        </p:spPr>
      </p:pic>
    </p:spTree>
    <p:extLst>
      <p:ext uri="{BB962C8B-B14F-4D97-AF65-F5344CB8AC3E}">
        <p14:creationId xmlns:p14="http://schemas.microsoft.com/office/powerpoint/2010/main" val="3768439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700" b="1" dirty="0" smtClean="0">
                <a:latin typeface="+mn-lt"/>
                <a:cs typeface="Century Gothic"/>
              </a:rPr>
              <a:t>Average levels and types of revenue sources,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85882" y="1235184"/>
            <a:ext cx="7579181" cy="5550567"/>
          </a:xfrm>
          <a:prstGeom prst="rect">
            <a:avLst/>
          </a:prstGeom>
        </p:spPr>
      </p:pic>
    </p:spTree>
    <p:extLst>
      <p:ext uri="{BB962C8B-B14F-4D97-AF65-F5344CB8AC3E}">
        <p14:creationId xmlns:p14="http://schemas.microsoft.com/office/powerpoint/2010/main" val="27414242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800" b="1" dirty="0" smtClean="0">
                <a:cs typeface="Century Gothic"/>
              </a:rPr>
              <a:t>Estimating costs of care</a:t>
            </a:r>
            <a:endParaRPr lang="en-US" sz="28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Using information produced through DEA, output-specific spending by facilities was divided by outputs produced by each facility.</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All cost data were adjusted for inflation and reported in 2011 Ghanaian cedi. </a:t>
            </a:r>
          </a:p>
          <a:p>
            <a:pPr marL="800100" lvl="1" indent="-342900" algn="l">
              <a:lnSpc>
                <a:spcPct val="90000"/>
              </a:lnSpc>
              <a:buClr>
                <a:srgbClr val="81D158"/>
              </a:buClr>
              <a:buFont typeface="Courier New" pitchFamily="49" charset="0"/>
              <a:buChar char="o"/>
            </a:pPr>
            <a:r>
              <a:rPr lang="en-US" sz="2000" dirty="0" smtClean="0">
                <a:solidFill>
                  <a:schemeClr val="tx1"/>
                </a:solidFill>
                <a:cs typeface="Century Gothic"/>
              </a:rPr>
              <a:t>All US dollar estimates were based on the 2011 exchange rate of 1.60 cedi per $1.</a:t>
            </a:r>
          </a:p>
          <a:p>
            <a:pPr marL="342900" indent="-342900" algn="l">
              <a:lnSpc>
                <a:spcPct val="90000"/>
              </a:lnSpc>
              <a:buClr>
                <a:srgbClr val="81D158"/>
              </a:buClr>
              <a:buFont typeface="Arial" pitchFamily="34" charset="0"/>
              <a:buChar char="•"/>
            </a:pPr>
            <a:endParaRPr lang="en-US" sz="2300" b="1"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19363031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81D158"/>
                </a:solidFill>
                <a:cs typeface="Century Gothic"/>
              </a:rPr>
              <a:t>Efficiency and costs of care</a:t>
            </a:r>
            <a:r>
              <a:rPr lang="en-US" sz="2800" b="1" dirty="0" smtClean="0">
                <a:solidFill>
                  <a:srgbClr val="81D158"/>
                </a:solidFill>
                <a:latin typeface="+mn-lt"/>
                <a:cs typeface="Century Gothic"/>
              </a:rPr>
              <a:t/>
            </a:r>
            <a:br>
              <a:rPr lang="en-US" sz="2800" b="1" dirty="0" smtClean="0">
                <a:solidFill>
                  <a:srgbClr val="81D158"/>
                </a:solidFill>
                <a:latin typeface="+mn-lt"/>
                <a:cs typeface="Century Gothic"/>
              </a:rPr>
            </a:br>
            <a:r>
              <a:rPr lang="en-US" sz="2400" b="1" dirty="0">
                <a:cs typeface="Century Gothic"/>
              </a:rPr>
              <a:t>Average facility cost per visit, across outputs and by platform</a:t>
            </a: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7"/>
            <a:ext cx="8458201" cy="441920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Facility costs per patient visit varied across platforms and by output type.</a:t>
            </a:r>
          </a:p>
          <a:p>
            <a:pPr algn="l">
              <a:lnSpc>
                <a:spcPct val="90000"/>
              </a:lnSpc>
              <a:buClr>
                <a:srgbClr val="81D158"/>
              </a:buClr>
            </a:pPr>
            <a:endParaRPr lang="en-US" sz="23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Based on average facility costs, outpatient visits were generally the least expensive to produce, and births were the most expensive.</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Regional referral hospitals generally spent the most per patient visit produced, whereas maternity clinics generally produced patient visits at the lowest facility cost per output.</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90163" y="6292495"/>
            <a:ext cx="642475" cy="454293"/>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245601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500" b="1" dirty="0" smtClean="0">
                <a:latin typeface="+mn-lt"/>
                <a:cs typeface="Century Gothic"/>
              </a:rPr>
              <a:t>Average facility cost per visit, across outputs and by platform</a:t>
            </a:r>
            <a:endParaRPr lang="en-US" sz="25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 y="1887135"/>
            <a:ext cx="9069795" cy="3396065"/>
          </a:xfrm>
          <a:prstGeom prst="rect">
            <a:avLst/>
          </a:prstGeom>
        </p:spPr>
      </p:pic>
    </p:spTree>
    <p:extLst>
      <p:ext uri="{BB962C8B-B14F-4D97-AF65-F5344CB8AC3E}">
        <p14:creationId xmlns:p14="http://schemas.microsoft.com/office/powerpoint/2010/main" val="67535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5" y="229923"/>
            <a:ext cx="8784819"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Efficiency and costs of care</a:t>
            </a:r>
            <a:br>
              <a:rPr lang="en-US" sz="2800" b="1" dirty="0" smtClean="0">
                <a:solidFill>
                  <a:srgbClr val="81D158"/>
                </a:solidFill>
                <a:latin typeface="+mn-lt"/>
                <a:cs typeface="Century Gothic"/>
              </a:rPr>
            </a:br>
            <a:r>
              <a:rPr lang="en-US" sz="2600" b="1" dirty="0" smtClean="0">
                <a:latin typeface="+mn-lt"/>
                <a:cs typeface="Century Gothic"/>
              </a:rPr>
              <a:t>Cross-country comparison of output costs</a:t>
            </a:r>
            <a:endParaRPr lang="en-US" sz="26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txBox="1">
            <a:spLocks/>
          </p:cNvSpPr>
          <p:nvPr/>
        </p:nvSpPr>
        <p:spPr>
          <a:xfrm>
            <a:off x="342796" y="1490133"/>
            <a:ext cx="8458201" cy="1106311"/>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400" dirty="0" smtClean="0">
                <a:solidFill>
                  <a:schemeClr val="tx1"/>
                </a:solidFill>
                <a:cs typeface="Century Gothic"/>
              </a:rPr>
              <a:t>Ghanaian facilities generally averaged higher production costs per visit than the other sub-Saharan African countries involved in the ABCE project.</a:t>
            </a:r>
          </a:p>
          <a:p>
            <a:pPr algn="l">
              <a:lnSpc>
                <a:spcPct val="90000"/>
              </a:lnSpc>
              <a:buClr>
                <a:srgbClr val="81D158"/>
              </a:buClr>
            </a:pPr>
            <a:endParaRPr lang="en-US" sz="2500" dirty="0">
              <a:solidFill>
                <a:schemeClr val="tx1"/>
              </a:solidFill>
              <a:cs typeface="Century Gothic"/>
            </a:endParaRPr>
          </a:p>
        </p:txBody>
      </p: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22" name="Straight Connector 21"/>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68" y="2738344"/>
            <a:ext cx="9120946" cy="2822697"/>
          </a:xfrm>
          <a:prstGeom prst="rect">
            <a:avLst/>
          </a:prstGeom>
        </p:spPr>
      </p:pic>
    </p:spTree>
    <p:extLst>
      <p:ext uri="{BB962C8B-B14F-4D97-AF65-F5344CB8AC3E}">
        <p14:creationId xmlns:p14="http://schemas.microsoft.com/office/powerpoint/2010/main" val="3140631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82" y="2844804"/>
            <a:ext cx="8115198" cy="651142"/>
          </a:xfrm>
        </p:spPr>
        <p:txBody>
          <a:bodyPr anchor="t">
            <a:noAutofit/>
          </a:bodyPr>
          <a:lstStyle/>
          <a:p>
            <a:r>
              <a:rPr lang="en-US" sz="3200" b="1" dirty="0" smtClean="0">
                <a:solidFill>
                  <a:srgbClr val="81D158"/>
                </a:solidFill>
                <a:latin typeface="+mn-lt"/>
                <a:cs typeface="Century Gothic"/>
              </a:rPr>
              <a:t>Using ABCE work and findings for policymaking</a:t>
            </a:r>
            <a:r>
              <a:rPr lang="en-US" sz="3200" b="1" dirty="0" smtClean="0">
                <a:latin typeface="+mn-lt"/>
                <a:cs typeface="Century Gothic"/>
              </a:rPr>
              <a:t/>
            </a:r>
            <a:br>
              <a:rPr lang="en-US" sz="3200" b="1" dirty="0" smtClean="0">
                <a:latin typeface="+mn-lt"/>
                <a:cs typeface="Century Gothic"/>
              </a:rPr>
            </a:br>
            <a:endParaRPr lang="en-US" sz="32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12502270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Using ABCE for policymaking</a:t>
            </a:r>
            <a:br>
              <a:rPr lang="en-US" sz="2800" b="1" dirty="0" smtClean="0">
                <a:solidFill>
                  <a:srgbClr val="81D158"/>
                </a:solidFill>
                <a:latin typeface="+mn-lt"/>
                <a:cs typeface="Century Gothic"/>
              </a:rPr>
            </a:br>
            <a:r>
              <a:rPr lang="en-US" sz="2800" b="1" dirty="0" smtClean="0">
                <a:latin typeface="+mn-lt"/>
                <a:cs typeface="Century Gothic"/>
              </a:rPr>
              <a:t>Identifying health system progress and challenges</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2"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Provides policymakers with the </a:t>
            </a:r>
            <a:r>
              <a:rPr lang="en-US" sz="2500" b="1" dirty="0" smtClean="0">
                <a:solidFill>
                  <a:schemeClr val="tx1"/>
                </a:solidFill>
                <a:cs typeface="Century Gothic"/>
              </a:rPr>
              <a:t>evidence to pinpoint areas of success and for improvement </a:t>
            </a:r>
            <a:r>
              <a:rPr lang="en-US" sz="2500" dirty="0" smtClean="0">
                <a:solidFill>
                  <a:schemeClr val="tx1"/>
                </a:solidFill>
                <a:cs typeface="Century Gothic"/>
              </a:rPr>
              <a:t>as linked to national goals and priorities</a:t>
            </a:r>
          </a:p>
          <a:p>
            <a:pPr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Enables </a:t>
            </a:r>
            <a:r>
              <a:rPr lang="en-US" sz="2500" b="1" dirty="0" smtClean="0">
                <a:solidFill>
                  <a:schemeClr val="tx1"/>
                </a:solidFill>
                <a:cs typeface="Century Gothic"/>
              </a:rPr>
              <a:t>direct comparisons across facility types and ownership</a:t>
            </a:r>
            <a:r>
              <a:rPr lang="en-US" sz="2500" dirty="0" smtClean="0">
                <a:solidFill>
                  <a:schemeClr val="tx1"/>
                </a:solidFill>
                <a:cs typeface="Century Gothic"/>
              </a:rPr>
              <a:t>, allowing policymakers to contrast facility capacity in the public sector with that of the private sector</a:t>
            </a:r>
          </a:p>
          <a:p>
            <a:pPr marL="342900" indent="-342900" algn="l">
              <a:lnSpc>
                <a:spcPct val="90000"/>
              </a:lnSpc>
              <a:buClr>
                <a:srgbClr val="81D158"/>
              </a:buClr>
              <a:buFont typeface="Arial" pitchFamily="34" charset="0"/>
              <a:buChar char="•"/>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Supports the </a:t>
            </a:r>
            <a:r>
              <a:rPr lang="en-US" sz="2500" b="1" dirty="0" smtClean="0">
                <a:solidFill>
                  <a:schemeClr val="tx1"/>
                </a:solidFill>
                <a:cs typeface="Century Gothic"/>
              </a:rPr>
              <a:t>timely use of data to inform policy </a:t>
            </a:r>
            <a:r>
              <a:rPr lang="en-US" sz="2500" dirty="0" smtClean="0">
                <a:solidFill>
                  <a:schemeClr val="tx1"/>
                </a:solidFill>
                <a:cs typeface="Century Gothic"/>
              </a:rPr>
              <a:t>dialogue</a:t>
            </a: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406765" y="6396717"/>
            <a:ext cx="2365776" cy="189262"/>
          </a:xfrm>
          <a:prstGeom prst="rect">
            <a:avLst/>
          </a:prstGeom>
        </p:spPr>
      </p:pic>
      <p:cxnSp>
        <p:nvCxnSpPr>
          <p:cNvPr id="15" name="Straight Connector 14"/>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8" name="Straight Connector 17"/>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131366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8382" y="2438400"/>
            <a:ext cx="8115198" cy="651142"/>
          </a:xfrm>
        </p:spPr>
        <p:txBody>
          <a:bodyPr anchor="t">
            <a:noAutofit/>
          </a:bodyPr>
          <a:lstStyle/>
          <a:p>
            <a:r>
              <a:rPr lang="en-US" sz="3200" b="1" dirty="0" smtClean="0">
                <a:solidFill>
                  <a:srgbClr val="81D158"/>
                </a:solidFill>
                <a:latin typeface="+mn-lt"/>
                <a:cs typeface="Century Gothic"/>
              </a:rPr>
              <a:t>Key findings from the ABCE project in Ghana</a:t>
            </a:r>
            <a:br>
              <a:rPr lang="en-US" sz="3200" b="1" dirty="0" smtClean="0">
                <a:solidFill>
                  <a:srgbClr val="81D158"/>
                </a:solidFill>
                <a:latin typeface="+mn-lt"/>
                <a:cs typeface="Century Gothic"/>
              </a:rPr>
            </a:br>
            <a:r>
              <a:rPr lang="en-US" sz="3200" b="1" dirty="0" smtClean="0">
                <a:latin typeface="+mn-lt"/>
                <a:cs typeface="Century Gothic"/>
              </a:rPr>
              <a:t>Facility capacity and service provision</a:t>
            </a:r>
            <a:r>
              <a:rPr lang="en-US" sz="3200" b="1" dirty="0" smtClean="0">
                <a:solidFill>
                  <a:srgbClr val="81D158"/>
                </a:solidFill>
                <a:latin typeface="+mn-lt"/>
                <a:cs typeface="Century Gothic"/>
              </a:rPr>
              <a:t/>
            </a:r>
            <a:br>
              <a:rPr lang="en-US" sz="3200" b="1" dirty="0" smtClean="0">
                <a:solidFill>
                  <a:srgbClr val="81D158"/>
                </a:solidFill>
                <a:latin typeface="+mn-lt"/>
                <a:cs typeface="Century Gothic"/>
              </a:rPr>
            </a:br>
            <a:endParaRPr lang="en-US" sz="32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747303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3109" y="1789854"/>
            <a:ext cx="2841440" cy="3677157"/>
          </a:xfrm>
          <a:prstGeom prst="rect">
            <a:avLst/>
          </a:prstGeom>
        </p:spPr>
      </p:pic>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Using ABCE for policymaking</a:t>
            </a:r>
            <a:br>
              <a:rPr lang="en-US" sz="2800" b="1" dirty="0" smtClean="0">
                <a:solidFill>
                  <a:srgbClr val="81D158"/>
                </a:solidFill>
                <a:latin typeface="+mn-lt"/>
                <a:cs typeface="Century Gothic"/>
              </a:rPr>
            </a:br>
            <a:r>
              <a:rPr lang="en-US" sz="2800" b="1" dirty="0" smtClean="0">
                <a:latin typeface="+mn-lt"/>
                <a:cs typeface="Century Gothic"/>
              </a:rPr>
              <a:t>ABCE Ghana policy report</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HME_logo_acr_RGB_s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5"/>
          <a:stretch>
            <a:fillRect/>
          </a:stretch>
        </p:blipFill>
        <p:spPr>
          <a:xfrm>
            <a:off x="1406765" y="6396717"/>
            <a:ext cx="2365776" cy="189262"/>
          </a:xfrm>
          <a:prstGeom prst="rect">
            <a:avLst/>
          </a:prstGeom>
        </p:spPr>
      </p:pic>
      <p:cxnSp>
        <p:nvCxnSpPr>
          <p:cNvPr id="15" name="Straight Connector 14"/>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txBox="1">
            <a:spLocks/>
          </p:cNvSpPr>
          <p:nvPr/>
        </p:nvSpPr>
        <p:spPr>
          <a:xfrm>
            <a:off x="5531557" y="6373652"/>
            <a:ext cx="3488266" cy="4020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90000"/>
              </a:lnSpc>
            </a:pPr>
            <a:r>
              <a:rPr lang="en-US" sz="1100" b="1" dirty="0" smtClean="0">
                <a:solidFill>
                  <a:srgbClr val="000000"/>
                </a:solidFill>
                <a:cs typeface="Century Gothic"/>
              </a:rPr>
              <a:t>http://www.healthdata.org/dcpn/ghana</a:t>
            </a:r>
          </a:p>
        </p:txBody>
      </p:sp>
      <p:pic>
        <p:nvPicPr>
          <p:cNvPr id="16" name="Picture 1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2" name="Picture 1"/>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297128" y="1771783"/>
            <a:ext cx="2889184" cy="3511417"/>
          </a:xfrm>
          <a:prstGeom prst="rect">
            <a:avLst/>
          </a:prstGeom>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026101" y="1789854"/>
            <a:ext cx="2872163" cy="3493345"/>
          </a:xfrm>
          <a:prstGeom prst="rect">
            <a:avLst/>
          </a:prstGeom>
        </p:spPr>
      </p:pic>
    </p:spTree>
    <p:extLst>
      <p:ext uri="{BB962C8B-B14F-4D97-AF65-F5344CB8AC3E}">
        <p14:creationId xmlns:p14="http://schemas.microsoft.com/office/powerpoint/2010/main" val="3153765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8440"/>
            <a:ext cx="8115198" cy="727342"/>
          </a:xfrm>
        </p:spPr>
        <p:txBody>
          <a:bodyPr anchor="t">
            <a:noAutofit/>
          </a:bodyPr>
          <a:lstStyle/>
          <a:p>
            <a:r>
              <a:rPr lang="en-US" sz="3200" b="1" dirty="0" smtClean="0">
                <a:solidFill>
                  <a:srgbClr val="81D158"/>
                </a:solidFill>
                <a:latin typeface="+mn-lt"/>
                <a:cs typeface="Century Gothic"/>
              </a:rPr>
              <a:t>Conclusions</a:t>
            </a:r>
            <a:r>
              <a:rPr lang="en-US" sz="3600" b="1" dirty="0" smtClean="0">
                <a:solidFill>
                  <a:srgbClr val="81D158"/>
                </a:solidFill>
                <a:latin typeface="+mn-lt"/>
                <a:cs typeface="Century Gothic"/>
              </a:rPr>
              <a:t/>
            </a:r>
            <a:br>
              <a:rPr lang="en-US" sz="3600" b="1" dirty="0" smtClean="0">
                <a:solidFill>
                  <a:srgbClr val="81D158"/>
                </a:solidFill>
                <a:latin typeface="+mn-lt"/>
                <a:cs typeface="Century Gothic"/>
              </a:rPr>
            </a:br>
            <a:endParaRPr lang="en-US" sz="24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sp>
        <p:nvSpPr>
          <p:cNvPr id="9" name="Subtitle 2"/>
          <p:cNvSpPr txBox="1">
            <a:spLocks/>
          </p:cNvSpPr>
          <p:nvPr/>
        </p:nvSpPr>
        <p:spPr>
          <a:xfrm>
            <a:off x="1741099" y="3814325"/>
            <a:ext cx="5459700" cy="12148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dirty="0" smtClean="0">
              <a:solidFill>
                <a:srgbClr val="000000"/>
              </a:solidFill>
              <a:cs typeface="Century Gothic"/>
            </a:endParaRPr>
          </a:p>
        </p:txBody>
      </p:sp>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7975812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Conclusions</a:t>
            </a:r>
            <a:br>
              <a:rPr lang="en-US" sz="2800" b="1" dirty="0" smtClean="0">
                <a:solidFill>
                  <a:srgbClr val="81D158"/>
                </a:solidFill>
                <a:latin typeface="+mn-lt"/>
                <a:cs typeface="Century Gothic"/>
              </a:rPr>
            </a:br>
            <a:r>
              <a:rPr lang="en-US" sz="2800" b="1" dirty="0" smtClean="0">
                <a:latin typeface="+mn-lt"/>
                <a:cs typeface="Century Gothic"/>
              </a:rPr>
              <a:t>Facility capacity for service provision</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2"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100" dirty="0" smtClean="0">
              <a:solidFill>
                <a:schemeClr val="tx1"/>
              </a:solidFill>
              <a:cs typeface="Century Gothic"/>
            </a:endParaRPr>
          </a:p>
        </p:txBody>
      </p:sp>
      <p:sp>
        <p:nvSpPr>
          <p:cNvPr id="17" name="Subtitle 2"/>
          <p:cNvSpPr txBox="1">
            <a:spLocks/>
          </p:cNvSpPr>
          <p:nvPr/>
        </p:nvSpPr>
        <p:spPr>
          <a:xfrm>
            <a:off x="495196" y="1402079"/>
            <a:ext cx="8458202" cy="4818171"/>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120000"/>
              </a:lnSpc>
              <a:spcBef>
                <a:spcPts val="0"/>
              </a:spcBef>
              <a:buClr>
                <a:srgbClr val="81D158"/>
              </a:buClr>
              <a:buFont typeface="Arial" pitchFamily="34" charset="0"/>
              <a:buChar char="•"/>
            </a:pPr>
            <a:r>
              <a:rPr lang="en-US" sz="2500" dirty="0" smtClean="0">
                <a:solidFill>
                  <a:schemeClr val="tx1"/>
                </a:solidFill>
                <a:cs typeface="Century Gothic"/>
              </a:rPr>
              <a:t>Ghana recorded substantial growth in facility personnel, but composition of staff varied widely by facility type.</a:t>
            </a:r>
            <a:endParaRPr lang="en-US" sz="2500" dirty="0">
              <a:solidFill>
                <a:schemeClr val="tx1"/>
              </a:solidFill>
              <a:cs typeface="Century Gothic"/>
            </a:endParaRPr>
          </a:p>
          <a:p>
            <a:pPr algn="l">
              <a:lnSpc>
                <a:spcPct val="120000"/>
              </a:lnSpc>
              <a:spcBef>
                <a:spcPts val="0"/>
              </a:spcBef>
              <a:buClr>
                <a:srgbClr val="81D158"/>
              </a:buClr>
            </a:pPr>
            <a:endParaRPr lang="en-US" sz="1200" dirty="0" smtClean="0">
              <a:solidFill>
                <a:schemeClr val="tx1"/>
              </a:solidFill>
              <a:cs typeface="Century Gothic"/>
            </a:endParaRPr>
          </a:p>
          <a:p>
            <a:pPr marL="342900" indent="-342900" algn="l">
              <a:lnSpc>
                <a:spcPct val="120000"/>
              </a:lnSpc>
              <a:spcBef>
                <a:spcPts val="0"/>
              </a:spcBef>
              <a:buClr>
                <a:srgbClr val="81D158"/>
              </a:buClr>
              <a:buFont typeface="Arial" pitchFamily="34" charset="0"/>
              <a:buChar char="•"/>
            </a:pPr>
            <a:r>
              <a:rPr lang="en-US" sz="2500" dirty="0" smtClean="0">
                <a:solidFill>
                  <a:schemeClr val="tx1"/>
                </a:solidFill>
                <a:cs typeface="Century Gothic"/>
              </a:rPr>
              <a:t>Facilities generally had a high availability of ACTs for treating malaria, but the concurrent availability of malaria diagnostics was much lower, particularly among primary care facilities.</a:t>
            </a:r>
            <a:endParaRPr lang="en-US" sz="2500" dirty="0">
              <a:solidFill>
                <a:schemeClr val="tx1"/>
              </a:solidFill>
              <a:cs typeface="Century Gothic"/>
            </a:endParaRPr>
          </a:p>
          <a:p>
            <a:pPr marL="342900" indent="-342900" algn="l">
              <a:lnSpc>
                <a:spcPct val="120000"/>
              </a:lnSpc>
              <a:spcBef>
                <a:spcPts val="0"/>
              </a:spcBef>
              <a:buClr>
                <a:srgbClr val="81D158"/>
              </a:buClr>
              <a:buFont typeface="Arial" pitchFamily="34" charset="0"/>
              <a:buChar char="•"/>
            </a:pPr>
            <a:endParaRPr lang="en-US" sz="1200" dirty="0" smtClean="0">
              <a:solidFill>
                <a:schemeClr val="tx1"/>
              </a:solidFill>
              <a:cs typeface="Century Gothic"/>
            </a:endParaRPr>
          </a:p>
          <a:p>
            <a:pPr marL="342900" indent="-342900" algn="l">
              <a:lnSpc>
                <a:spcPct val="120000"/>
              </a:lnSpc>
              <a:spcBef>
                <a:spcPts val="0"/>
              </a:spcBef>
              <a:buClr>
                <a:srgbClr val="81D158"/>
              </a:buClr>
              <a:buFont typeface="Arial" pitchFamily="34" charset="0"/>
              <a:buChar char="•"/>
            </a:pPr>
            <a:r>
              <a:rPr lang="en-US" sz="2500" dirty="0" smtClean="0">
                <a:solidFill>
                  <a:schemeClr val="tx1"/>
                </a:solidFill>
                <a:cs typeface="Century Gothic"/>
              </a:rPr>
              <a:t>Hospitals appeared to be the only type of facility that stocked ARVs for HIV treatment, but HIV testing was generally available across levels of care.</a:t>
            </a:r>
          </a:p>
          <a:p>
            <a:pPr algn="l">
              <a:lnSpc>
                <a:spcPct val="120000"/>
              </a:lnSpc>
              <a:spcBef>
                <a:spcPts val="0"/>
              </a:spcBef>
              <a:buClr>
                <a:srgbClr val="81D158"/>
              </a:buClr>
            </a:pPr>
            <a:endParaRPr lang="en-US" sz="1200" dirty="0">
              <a:solidFill>
                <a:schemeClr val="tx1"/>
              </a:solidFill>
              <a:cs typeface="Century Gothic"/>
            </a:endParaRPr>
          </a:p>
          <a:p>
            <a:pPr marL="342900" indent="-342900" algn="l">
              <a:lnSpc>
                <a:spcPct val="120000"/>
              </a:lnSpc>
              <a:spcBef>
                <a:spcPts val="0"/>
              </a:spcBef>
              <a:buClr>
                <a:srgbClr val="81D158"/>
              </a:buClr>
              <a:buFont typeface="Arial" pitchFamily="34" charset="0"/>
              <a:buChar char="•"/>
            </a:pPr>
            <a:r>
              <a:rPr lang="en-US" sz="2500" dirty="0" smtClean="0">
                <a:solidFill>
                  <a:schemeClr val="tx1"/>
                </a:solidFill>
                <a:cs typeface="Century Gothic"/>
              </a:rPr>
              <a:t>The majority of facilities in Ghana procured pharmaceuticals from both public and private sources, which has implications for the country’s regulatory capacity.</a:t>
            </a:r>
          </a:p>
          <a:p>
            <a:pPr algn="l">
              <a:lnSpc>
                <a:spcPct val="120000"/>
              </a:lnSpc>
              <a:spcBef>
                <a:spcPts val="0"/>
              </a:spcBef>
              <a:buClr>
                <a:srgbClr val="81D158"/>
              </a:buClr>
            </a:pPr>
            <a:endParaRPr lang="en-US" sz="1200" dirty="0" smtClean="0">
              <a:solidFill>
                <a:schemeClr val="tx1"/>
              </a:solidFill>
              <a:cs typeface="Century Gothic"/>
            </a:endParaRPr>
          </a:p>
          <a:p>
            <a:pPr marL="342900" indent="-342900" algn="l">
              <a:lnSpc>
                <a:spcPct val="120000"/>
              </a:lnSpc>
              <a:spcBef>
                <a:spcPts val="0"/>
              </a:spcBef>
              <a:buClr>
                <a:srgbClr val="81D158"/>
              </a:buClr>
              <a:buFont typeface="Arial" pitchFamily="34" charset="0"/>
              <a:buChar char="•"/>
            </a:pPr>
            <a:r>
              <a:rPr lang="en-US" sz="2500" dirty="0" smtClean="0">
                <a:solidFill>
                  <a:schemeClr val="tx1"/>
                </a:solidFill>
                <a:cs typeface="Century Gothic"/>
              </a:rPr>
              <a:t>While 25% of facilities that routinely stored vaccines had storage temperatures outside of the recommended range, the presence of a monitoring chart was related to better storage practices.</a:t>
            </a:r>
          </a:p>
          <a:p>
            <a:pPr marL="800100" lvl="1" indent="-342900" algn="l">
              <a:lnSpc>
                <a:spcPct val="120000"/>
              </a:lnSpc>
              <a:spcBef>
                <a:spcPts val="0"/>
              </a:spcBef>
              <a:buClr>
                <a:srgbClr val="81D158"/>
              </a:buClr>
              <a:buFont typeface="Courier New" panose="02070309020205020404" pitchFamily="49" charset="0"/>
              <a:buChar char="o"/>
            </a:pPr>
            <a:r>
              <a:rPr lang="en-US" sz="2100" dirty="0" smtClean="0">
                <a:solidFill>
                  <a:schemeClr val="tx1"/>
                </a:solidFill>
                <a:cs typeface="Century Gothic"/>
              </a:rPr>
              <a:t>90% of facilities with monitoring charts had proper thermal conditions for vaccine storage.</a:t>
            </a:r>
            <a:endParaRPr lang="en-US" sz="2500" dirty="0">
              <a:solidFill>
                <a:schemeClr val="tx1"/>
              </a:solidFill>
              <a:cs typeface="Century Gothic"/>
            </a:endParaRPr>
          </a:p>
          <a:p>
            <a:pPr algn="l">
              <a:lnSpc>
                <a:spcPct val="90000"/>
              </a:lnSpc>
              <a:buClr>
                <a:srgbClr val="81D158"/>
              </a:buClr>
            </a:pPr>
            <a:endParaRPr lang="en-US" sz="2100" dirty="0" smtClean="0">
              <a:solidFill>
                <a:schemeClr val="tx1"/>
              </a:solidFill>
              <a:cs typeface="Century Gothic"/>
            </a:endParaRPr>
          </a:p>
        </p:txBody>
      </p:sp>
      <p:pic>
        <p:nvPicPr>
          <p:cNvPr id="18" name="Picture 17"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9" name="Straight Connector 18"/>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4"/>
          <a:stretch>
            <a:fillRect/>
          </a:stretch>
        </p:blipFill>
        <p:spPr>
          <a:xfrm>
            <a:off x="1406765" y="6396717"/>
            <a:ext cx="2365776" cy="189262"/>
          </a:xfrm>
          <a:prstGeom prst="rect">
            <a:avLst/>
          </a:prstGeom>
        </p:spPr>
      </p:pic>
      <p:cxnSp>
        <p:nvCxnSpPr>
          <p:cNvPr id="22" name="Straight Connector 21"/>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23" name="Straight Connector 22"/>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16296092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Conclusions</a:t>
            </a:r>
            <a:br>
              <a:rPr lang="en-US" sz="2800" b="1" dirty="0" smtClean="0">
                <a:solidFill>
                  <a:srgbClr val="81D158"/>
                </a:solidFill>
                <a:latin typeface="+mn-lt"/>
                <a:cs typeface="Century Gothic"/>
              </a:rPr>
            </a:br>
            <a:r>
              <a:rPr lang="en-US" sz="2800" b="1" dirty="0" smtClean="0">
                <a:latin typeface="+mn-lt"/>
                <a:cs typeface="Century Gothic"/>
              </a:rPr>
              <a:t>Facility production of health services</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p:cNvSpPr txBox="1">
            <a:spLocks/>
          </p:cNvSpPr>
          <p:nvPr/>
        </p:nvSpPr>
        <p:spPr>
          <a:xfrm>
            <a:off x="495196" y="1402080"/>
            <a:ext cx="8458202" cy="470534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Average patient volumes gradually increased across platforms, except for private clinics, which recorded rapid growth.</a:t>
            </a:r>
          </a:p>
          <a:p>
            <a:pPr marL="342900" indent="-342900" algn="l">
              <a:lnSpc>
                <a:spcPct val="90000"/>
              </a:lnSpc>
              <a:buClr>
                <a:srgbClr val="81D158"/>
              </a:buClr>
              <a:buFont typeface="Arial" pitchFamily="34" charset="0"/>
              <a:buChar char="•"/>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Shortages in human resources and facility overcrowding have been viewed as problems in areas in Ghana; in the ABCE sample, most facilities averaged fewer than four visits per medical staff per day.</a:t>
            </a:r>
          </a:p>
          <a:p>
            <a:pPr marL="342900" indent="-342900" algn="l">
              <a:lnSpc>
                <a:spcPct val="90000"/>
              </a:lnSpc>
              <a:buClr>
                <a:srgbClr val="81D158"/>
              </a:buClr>
              <a:buFont typeface="Arial" pitchFamily="34" charset="0"/>
              <a:buChar char="•"/>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Given observed facility resources, </a:t>
            </a:r>
            <a:r>
              <a:rPr lang="en-US" sz="2500" dirty="0" smtClean="0">
                <a:solidFill>
                  <a:schemeClr val="tx1"/>
                </a:solidFill>
                <a:cs typeface="Century Gothic"/>
              </a:rPr>
              <a:t>facility </a:t>
            </a:r>
            <a:r>
              <a:rPr lang="en-US" sz="2500" dirty="0" smtClean="0">
                <a:solidFill>
                  <a:schemeClr val="tx1"/>
                </a:solidFill>
                <a:cs typeface="Century Gothic"/>
              </a:rPr>
              <a:t>service </a:t>
            </a:r>
            <a:r>
              <a:rPr lang="en-US" sz="2500" dirty="0" smtClean="0">
                <a:solidFill>
                  <a:schemeClr val="tx1"/>
                </a:solidFill>
                <a:cs typeface="Century Gothic"/>
              </a:rPr>
              <a:t>production could </a:t>
            </a:r>
            <a:r>
              <a:rPr lang="en-US" sz="2500" dirty="0">
                <a:solidFill>
                  <a:schemeClr val="tx1"/>
                </a:solidFill>
                <a:cs typeface="Century Gothic"/>
              </a:rPr>
              <a:t>potentially be increased </a:t>
            </a:r>
            <a:r>
              <a:rPr lang="en-US" sz="2500" dirty="0" smtClean="0">
                <a:solidFill>
                  <a:schemeClr val="tx1"/>
                </a:solidFill>
                <a:cs typeface="Century Gothic"/>
              </a:rPr>
              <a:t>by an additional 13 outpatient equivalent </a:t>
            </a:r>
            <a:r>
              <a:rPr lang="en-US" sz="2500" dirty="0" smtClean="0">
                <a:solidFill>
                  <a:schemeClr val="tx1"/>
                </a:solidFill>
                <a:cs typeface="Century Gothic"/>
              </a:rPr>
              <a:t>visits per day, on average, per medical staff.</a:t>
            </a:r>
          </a:p>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a:p>
            <a:pPr algn="l">
              <a:lnSpc>
                <a:spcPct val="90000"/>
              </a:lnSpc>
              <a:buClr>
                <a:srgbClr val="81D158"/>
              </a:buClr>
            </a:pPr>
            <a:endParaRPr lang="en-US" sz="2100" dirty="0" smtClean="0">
              <a:solidFill>
                <a:schemeClr val="tx1"/>
              </a:solidFill>
              <a:cs typeface="Century Gothic"/>
            </a:endParaRPr>
          </a:p>
        </p:txBody>
      </p:sp>
      <p:pic>
        <p:nvPicPr>
          <p:cNvPr id="18" name="Picture 17"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9" name="Straight Connector 18"/>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4"/>
          <a:stretch>
            <a:fillRect/>
          </a:stretch>
        </p:blipFill>
        <p:spPr>
          <a:xfrm>
            <a:off x="1406765" y="6396717"/>
            <a:ext cx="2365776" cy="189262"/>
          </a:xfrm>
          <a:prstGeom prst="rect">
            <a:avLst/>
          </a:prstGeom>
        </p:spPr>
      </p:pic>
      <p:cxnSp>
        <p:nvCxnSpPr>
          <p:cNvPr id="22" name="Straight Connector 21"/>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23" name="Straight Connector 22"/>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9541885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Conclusions</a:t>
            </a:r>
            <a:br>
              <a:rPr lang="en-US" sz="2800" b="1" dirty="0" smtClean="0">
                <a:solidFill>
                  <a:srgbClr val="81D158"/>
                </a:solidFill>
                <a:latin typeface="+mn-lt"/>
                <a:cs typeface="Century Gothic"/>
              </a:rPr>
            </a:br>
            <a:r>
              <a:rPr lang="en-US" sz="2800" b="1" dirty="0" smtClean="0">
                <a:latin typeface="+mn-lt"/>
                <a:cs typeface="Century Gothic"/>
              </a:rPr>
              <a:t>Facility costs of care</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487680" y="1426464"/>
            <a:ext cx="8313318" cy="4532376"/>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Average facility spending increased over time, often driven by heightened spending on personnel.</a:t>
            </a:r>
          </a:p>
          <a:p>
            <a:pPr marL="342900" indent="-342900" algn="l">
              <a:lnSpc>
                <a:spcPct val="90000"/>
              </a:lnSpc>
              <a:buClr>
                <a:srgbClr val="81D158"/>
              </a:buClr>
              <a:buFont typeface="Arial" pitchFamily="34" charset="0"/>
              <a:buChar char="•"/>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Growth in facility revenue generally kept pace with spending, with increased spending by the government and NHIS largely accounting for growth.</a:t>
            </a:r>
          </a:p>
          <a:p>
            <a:pPr marL="800100" lvl="1" indent="-342900" algn="l">
              <a:lnSpc>
                <a:spcPct val="90000"/>
              </a:lnSpc>
              <a:buClr>
                <a:srgbClr val="81D158"/>
              </a:buClr>
              <a:buFont typeface="Courier New" panose="02070309020205020404" pitchFamily="49" charset="0"/>
              <a:buChar char="o"/>
            </a:pPr>
            <a:r>
              <a:rPr lang="en-US" sz="2100" dirty="0" smtClean="0">
                <a:solidFill>
                  <a:schemeClr val="tx1"/>
                </a:solidFill>
                <a:cs typeface="Century Gothic"/>
              </a:rPr>
              <a:t>For a number of facility types, the percentage of facility revenues coming from cash and carry – or out-of-pocket expenditures – has declined.</a:t>
            </a:r>
          </a:p>
          <a:p>
            <a:pPr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Average facility cost per patient visit differed substantially across platforms and types of visits.</a:t>
            </a:r>
          </a:p>
          <a:p>
            <a:pPr marL="342900" indent="-342900" algn="l">
              <a:lnSpc>
                <a:spcPct val="90000"/>
              </a:lnSpc>
              <a:buClr>
                <a:srgbClr val="81D158"/>
              </a:buClr>
              <a:buFont typeface="Arial" pitchFamily="34" charset="0"/>
              <a:buChar char="•"/>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In comparison with a subset of other countries in the ABCE sample, average facility costs in Ghana were generally higher.</a:t>
            </a:r>
            <a:endParaRPr lang="en-US" sz="2500" dirty="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406765" y="6396717"/>
            <a:ext cx="2365776" cy="189262"/>
          </a:xfrm>
          <a:prstGeom prst="rect">
            <a:avLst/>
          </a:prstGeom>
        </p:spPr>
      </p:pic>
      <p:cxnSp>
        <p:nvCxnSpPr>
          <p:cNvPr id="15" name="Straight Connector 14"/>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8" name="Straight Connector 17"/>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954188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458202"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Conclusions</a:t>
            </a:r>
            <a:br>
              <a:rPr lang="en-US" sz="2800" b="1" dirty="0" smtClean="0">
                <a:solidFill>
                  <a:srgbClr val="81D158"/>
                </a:solidFill>
                <a:latin typeface="+mn-lt"/>
                <a:cs typeface="Century Gothic"/>
              </a:rPr>
            </a:br>
            <a:r>
              <a:rPr lang="en-US" sz="2800" b="1" dirty="0" smtClean="0">
                <a:latin typeface="+mn-lt"/>
                <a:cs typeface="Century Gothic"/>
              </a:rPr>
              <a:t>Priority considerations for future work</a:t>
            </a:r>
            <a:endParaRPr lang="en-US" sz="28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9" y="1539638"/>
            <a:ext cx="8458202" cy="4419202"/>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Updated analyses across indicators to assess progress and to identify areas that may require more investment</a:t>
            </a:r>
          </a:p>
          <a:p>
            <a:pPr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Targeting a broader set of facilities to capture a clearer picture of levels and trends in facility performance</a:t>
            </a:r>
          </a:p>
          <a:p>
            <a:pPr algn="l">
              <a:lnSpc>
                <a:spcPct val="90000"/>
              </a:lnSpc>
              <a:buClr>
                <a:srgbClr val="81D158"/>
              </a:buClr>
            </a:pPr>
            <a:endParaRPr lang="en-US" sz="2500" dirty="0" smtClean="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smtClean="0">
                <a:solidFill>
                  <a:schemeClr val="tx1"/>
                </a:solidFill>
                <a:cs typeface="Century Gothic"/>
              </a:rPr>
              <a:t>Linking estimates of efficiency to quality of the services produced at facilities, as well as other factors.</a:t>
            </a:r>
          </a:p>
          <a:p>
            <a:pPr marL="800100" lvl="1" indent="-342900" algn="l">
              <a:lnSpc>
                <a:spcPct val="90000"/>
              </a:lnSpc>
              <a:buClr>
                <a:srgbClr val="81D158"/>
              </a:buClr>
              <a:buFont typeface="Courier New" pitchFamily="49" charset="0"/>
              <a:buChar char="o"/>
            </a:pPr>
            <a:r>
              <a:rPr lang="en-US" sz="2000" dirty="0" smtClean="0">
                <a:solidFill>
                  <a:schemeClr val="tx1"/>
                </a:solidFill>
                <a:cs typeface="Century Gothic"/>
              </a:rPr>
              <a:t>e.g., expediency with which patients receive care, demand for increased services</a:t>
            </a:r>
          </a:p>
          <a:p>
            <a:pPr marL="800100" lvl="1" indent="-342900" algn="l">
              <a:lnSpc>
                <a:spcPct val="90000"/>
              </a:lnSpc>
              <a:buClr>
                <a:srgbClr val="81D158"/>
              </a:buClr>
              <a:buFont typeface="Courier New" pitchFamily="49" charset="0"/>
              <a:buChar char="o"/>
            </a:pPr>
            <a:endParaRPr lang="en-US" sz="2500" dirty="0">
              <a:solidFill>
                <a:schemeClr val="tx1"/>
              </a:solidFill>
              <a:cs typeface="Century Gothic"/>
            </a:endParaRPr>
          </a:p>
          <a:p>
            <a:pPr marL="342900" indent="-342900" algn="l">
              <a:lnSpc>
                <a:spcPct val="90000"/>
              </a:lnSpc>
              <a:buClr>
                <a:srgbClr val="81D158"/>
              </a:buClr>
              <a:buFont typeface="Arial" pitchFamily="34" charset="0"/>
              <a:buChar char="•"/>
            </a:pPr>
            <a:r>
              <a:rPr lang="en-US" sz="2500" dirty="0">
                <a:solidFill>
                  <a:schemeClr val="tx1"/>
                </a:solidFill>
                <a:cs typeface="Century Gothic"/>
              </a:rPr>
              <a:t>Generating estimates of </a:t>
            </a:r>
            <a:r>
              <a:rPr lang="en-US" sz="2500" dirty="0" smtClean="0">
                <a:solidFill>
                  <a:schemeClr val="tx1"/>
                </a:solidFill>
                <a:cs typeface="Century Gothic"/>
              </a:rPr>
              <a:t>cost-effectiveness based on facility delivery of services and costs of production, and linking to ongoing work on estimating trends in health outcomes and disease burden</a:t>
            </a:r>
            <a:endParaRPr lang="en-US" sz="21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1406765" y="6396717"/>
            <a:ext cx="2365776" cy="189262"/>
          </a:xfrm>
          <a:prstGeom prst="rect">
            <a:avLst/>
          </a:prstGeom>
        </p:spPr>
      </p:pic>
      <p:cxnSp>
        <p:nvCxnSpPr>
          <p:cNvPr id="15" name="Straight Connector 14"/>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8" name="Straight Connector 17"/>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2997174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8440"/>
            <a:ext cx="8115198" cy="727342"/>
          </a:xfrm>
        </p:spPr>
        <p:txBody>
          <a:bodyPr anchor="t">
            <a:noAutofit/>
          </a:bodyPr>
          <a:lstStyle/>
          <a:p>
            <a:r>
              <a:rPr lang="en-US" sz="3200" b="1" dirty="0" smtClean="0">
                <a:solidFill>
                  <a:srgbClr val="81D158"/>
                </a:solidFill>
                <a:latin typeface="+mn-lt"/>
                <a:cs typeface="Century Gothic"/>
              </a:rPr>
              <a:t>Thank you</a:t>
            </a:r>
            <a:r>
              <a:rPr lang="en-US" sz="3600" b="1" dirty="0" smtClean="0">
                <a:solidFill>
                  <a:srgbClr val="81D158"/>
                </a:solidFill>
                <a:latin typeface="+mn-lt"/>
                <a:cs typeface="Century Gothic"/>
              </a:rPr>
              <a:t/>
            </a:r>
            <a:br>
              <a:rPr lang="en-US" sz="3600" b="1" dirty="0" smtClean="0">
                <a:solidFill>
                  <a:srgbClr val="81D158"/>
                </a:solidFill>
                <a:latin typeface="+mn-lt"/>
                <a:cs typeface="Century Gothic"/>
              </a:rPr>
            </a:br>
            <a:endParaRPr lang="en-US" sz="2400" b="1" dirty="0">
              <a:latin typeface="+mn-lt"/>
              <a:cs typeface="Century Gothic"/>
            </a:endParaRPr>
          </a:p>
        </p:txBody>
      </p:sp>
      <p:cxnSp>
        <p:nvCxnSpPr>
          <p:cNvPr id="6" name="Straight Connector 5"/>
          <p:cNvCxnSpPr/>
          <p:nvPr/>
        </p:nvCxnSpPr>
        <p:spPr>
          <a:xfrm>
            <a:off x="685800" y="3569218"/>
            <a:ext cx="7772400" cy="0"/>
          </a:xfrm>
          <a:prstGeom prst="line">
            <a:avLst/>
          </a:prstGeom>
          <a:ln w="12700">
            <a:solidFill>
              <a:srgbClr val="81D158"/>
            </a:solidFill>
          </a:ln>
          <a:effectLst/>
        </p:spPr>
        <p:style>
          <a:lnRef idx="2">
            <a:schemeClr val="accent1"/>
          </a:lnRef>
          <a:fillRef idx="0">
            <a:schemeClr val="accent1"/>
          </a:fillRef>
          <a:effectRef idx="1">
            <a:schemeClr val="accent1"/>
          </a:effectRef>
          <a:fontRef idx="minor">
            <a:schemeClr val="tx1"/>
          </a:fontRef>
        </p:style>
      </p:cxnSp>
      <p:pic>
        <p:nvPicPr>
          <p:cNvPr id="8" name="Picture 7" descr="IHME_logo_acr_RGB_s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962" y="446791"/>
            <a:ext cx="1405676" cy="457210"/>
          </a:xfrm>
          <a:prstGeom prst="rect">
            <a:avLst/>
          </a:prstGeom>
        </p:spPr>
      </p:pic>
      <p:sp>
        <p:nvSpPr>
          <p:cNvPr id="9" name="Subtitle 2"/>
          <p:cNvSpPr txBox="1">
            <a:spLocks/>
          </p:cNvSpPr>
          <p:nvPr/>
        </p:nvSpPr>
        <p:spPr>
          <a:xfrm>
            <a:off x="1741099" y="3814325"/>
            <a:ext cx="5459700" cy="12148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90000"/>
              </a:lnSpc>
            </a:pPr>
            <a:endParaRPr lang="en-US" sz="2000" dirty="0" smtClean="0">
              <a:solidFill>
                <a:srgbClr val="000000"/>
              </a:solidFill>
              <a:cs typeface="Century Gothic"/>
            </a:endParaRPr>
          </a:p>
        </p:txBody>
      </p:sp>
      <p:pic>
        <p:nvPicPr>
          <p:cNvPr id="11" name="Picture 10"/>
          <p:cNvPicPr>
            <a:picLocks noChangeAspect="1"/>
          </p:cNvPicPr>
          <p:nvPr/>
        </p:nvPicPr>
        <p:blipFill>
          <a:blip r:embed="rId4"/>
          <a:stretch>
            <a:fillRect/>
          </a:stretch>
        </p:blipFill>
        <p:spPr>
          <a:xfrm>
            <a:off x="759962" y="5662124"/>
            <a:ext cx="2694239" cy="215539"/>
          </a:xfrm>
          <a:prstGeom prst="rect">
            <a:avLst/>
          </a:prstGeom>
        </p:spPr>
      </p:pic>
      <p:pic>
        <p:nvPicPr>
          <p:cNvPr id="12" name="Picture 11"/>
          <p:cNvPicPr>
            <a:picLocks noChangeAspect="1"/>
          </p:cNvPicPr>
          <p:nvPr/>
        </p:nvPicPr>
        <p:blipFill>
          <a:blip r:embed="rId5"/>
          <a:stretch>
            <a:fillRect/>
          </a:stretch>
        </p:blipFill>
        <p:spPr>
          <a:xfrm>
            <a:off x="5600598" y="5712743"/>
            <a:ext cx="3200400" cy="114300"/>
          </a:xfrm>
          <a:prstGeom prst="rect">
            <a:avLst/>
          </a:prstGeom>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0" y="5961060"/>
            <a:ext cx="9151963" cy="906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ubtitle 2"/>
          <p:cNvSpPr txBox="1">
            <a:spLocks/>
          </p:cNvSpPr>
          <p:nvPr/>
        </p:nvSpPr>
        <p:spPr>
          <a:xfrm>
            <a:off x="1893499" y="3966725"/>
            <a:ext cx="5459700" cy="121487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90000"/>
              </a:lnSpc>
            </a:pPr>
            <a:r>
              <a:rPr lang="en-US" sz="1800" b="1" dirty="0" smtClean="0">
                <a:solidFill>
                  <a:srgbClr val="000000"/>
                </a:solidFill>
                <a:cs typeface="Century Gothic"/>
              </a:rPr>
              <a:t>http://www.healthdata.org/dcpn/ghana</a:t>
            </a:r>
          </a:p>
        </p:txBody>
      </p:sp>
      <p:pic>
        <p:nvPicPr>
          <p:cNvPr id="15" name="Picture 14"/>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847919" y="226382"/>
            <a:ext cx="1009524" cy="1114286"/>
          </a:xfrm>
          <a:prstGeom prst="rect">
            <a:avLst/>
          </a:prstGeom>
        </p:spPr>
      </p:pic>
    </p:spTree>
    <p:extLst>
      <p:ext uri="{BB962C8B-B14F-4D97-AF65-F5344CB8AC3E}">
        <p14:creationId xmlns:p14="http://schemas.microsoft.com/office/powerpoint/2010/main" val="179190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cs typeface="Century Gothic"/>
              </a:rPr>
              <a:t>Human resources for health: overall trends</a:t>
            </a:r>
            <a:endParaRPr lang="en-US" sz="2700" b="1" dirty="0">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sp>
        <p:nvSpPr>
          <p:cNvPr id="10" name="Subtitle 2"/>
          <p:cNvSpPr txBox="1">
            <a:spLocks/>
          </p:cNvSpPr>
          <p:nvPr/>
        </p:nvSpPr>
        <p:spPr>
          <a:xfrm>
            <a:off x="342797" y="1539638"/>
            <a:ext cx="8458201" cy="456779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average number of facility personnel grew 69% across facilities in Ghana, from 49 in 2007 to 82 in 2011. </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most dramatic growth was observed among public hospitals, followed by private clinics and maternity clinics.</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r>
              <a:rPr lang="en-US" sz="2300" dirty="0" smtClean="0">
                <a:solidFill>
                  <a:schemeClr val="tx1"/>
                </a:solidFill>
                <a:cs typeface="Century Gothic"/>
              </a:rPr>
              <a:t>The average number of internally funded personnel at publicly owned facilities substantially increased between 2009 and 2011.</a:t>
            </a:r>
          </a:p>
          <a:p>
            <a:pPr marL="342900" indent="-342900" algn="l">
              <a:lnSpc>
                <a:spcPct val="90000"/>
              </a:lnSpc>
              <a:buClr>
                <a:srgbClr val="81D158"/>
              </a:buClr>
              <a:buFont typeface="Arial" pitchFamily="34" charset="0"/>
              <a:buChar char="•"/>
            </a:pPr>
            <a:endParaRPr lang="en-US" sz="2300" dirty="0">
              <a:solidFill>
                <a:schemeClr val="tx1"/>
              </a:solidFill>
              <a:cs typeface="Century Gothic"/>
            </a:endParaRPr>
          </a:p>
          <a:p>
            <a:pPr marL="342900" indent="-342900" algn="l">
              <a:lnSpc>
                <a:spcPct val="90000"/>
              </a:lnSpc>
              <a:buClr>
                <a:srgbClr val="81D158"/>
              </a:buClr>
              <a:buFont typeface="Arial" pitchFamily="34" charset="0"/>
              <a:buChar char="•"/>
            </a:pPr>
            <a:endParaRPr lang="en-US" sz="19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1" name="Straight Connector 10"/>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7" name="Straight Connector 16"/>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spTree>
    <p:extLst>
      <p:ext uri="{BB962C8B-B14F-4D97-AF65-F5344CB8AC3E}">
        <p14:creationId xmlns:p14="http://schemas.microsoft.com/office/powerpoint/2010/main" val="21387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700" b="1" dirty="0" smtClean="0">
                <a:latin typeface="+mn-lt"/>
                <a:cs typeface="Century Gothic"/>
              </a:rPr>
              <a:t>Average number of facility personnel, 2007–2011</a:t>
            </a:r>
            <a:endParaRPr lang="en-US" sz="2700" b="1" dirty="0">
              <a:latin typeface="+mn-lt"/>
              <a:cs typeface="Century Gothic"/>
            </a:endParaRP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56074" y="1336324"/>
            <a:ext cx="7471928" cy="5362630"/>
          </a:xfrm>
          <a:prstGeom prst="rect">
            <a:avLst/>
          </a:prstGeom>
        </p:spPr>
      </p:pic>
    </p:spTree>
    <p:extLst>
      <p:ext uri="{BB962C8B-B14F-4D97-AF65-F5344CB8AC3E}">
        <p14:creationId xmlns:p14="http://schemas.microsoft.com/office/powerpoint/2010/main" val="2502543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42798" y="1136406"/>
            <a:ext cx="8458200" cy="0"/>
          </a:xfrm>
          <a:prstGeom prst="line">
            <a:avLst/>
          </a:prstGeom>
          <a:ln w="1270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8" name="Title 1"/>
          <p:cNvSpPr txBox="1">
            <a:spLocks/>
          </p:cNvSpPr>
          <p:nvPr/>
        </p:nvSpPr>
        <p:spPr>
          <a:xfrm>
            <a:off x="342796" y="229923"/>
            <a:ext cx="8648804" cy="77731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1D158"/>
                </a:solidFill>
                <a:latin typeface="+mn-lt"/>
                <a:cs typeface="Century Gothic"/>
              </a:rPr>
              <a:t>Facility capacity and service provision</a:t>
            </a:r>
            <a:br>
              <a:rPr lang="en-US" sz="2800" b="1" dirty="0" smtClean="0">
                <a:solidFill>
                  <a:srgbClr val="81D158"/>
                </a:solidFill>
                <a:latin typeface="+mn-lt"/>
                <a:cs typeface="Century Gothic"/>
              </a:rPr>
            </a:br>
            <a:r>
              <a:rPr lang="en-US" sz="2500" b="1" dirty="0" smtClean="0">
                <a:latin typeface="+mn-lt"/>
                <a:cs typeface="Century Gothic"/>
              </a:rPr>
              <a:t>Average number of internally funded personnel</a:t>
            </a:r>
            <a:r>
              <a:rPr lang="en-US" sz="2500" b="1" dirty="0">
                <a:latin typeface="+mn-lt"/>
                <a:cs typeface="Century Gothic"/>
              </a:rPr>
              <a:t>, 2007–2011</a:t>
            </a:r>
          </a:p>
        </p:txBody>
      </p:sp>
      <p:sp>
        <p:nvSpPr>
          <p:cNvPr id="12" name="Rectangle 11"/>
          <p:cNvSpPr/>
          <p:nvPr/>
        </p:nvSpPr>
        <p:spPr>
          <a:xfrm>
            <a:off x="1638300"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580814" y="5656579"/>
            <a:ext cx="228600" cy="901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66900" y="5656579"/>
            <a:ext cx="5713914"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txBox="1">
            <a:spLocks/>
          </p:cNvSpPr>
          <p:nvPr/>
        </p:nvSpPr>
        <p:spPr>
          <a:xfrm>
            <a:off x="342796" y="1539638"/>
            <a:ext cx="8458201" cy="4419202"/>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lnSpc>
                <a:spcPct val="90000"/>
              </a:lnSpc>
              <a:buClr>
                <a:srgbClr val="81D158"/>
              </a:buClr>
              <a:buFont typeface="Arial" pitchFamily="34" charset="0"/>
              <a:buChar char="•"/>
            </a:pPr>
            <a:endParaRPr lang="en-US" sz="2500" dirty="0" smtClean="0">
              <a:solidFill>
                <a:schemeClr val="tx1"/>
              </a:solidFill>
              <a:cs typeface="Century Gothic"/>
            </a:endParaRPr>
          </a:p>
        </p:txBody>
      </p:sp>
      <p:pic>
        <p:nvPicPr>
          <p:cNvPr id="9" name="Picture 8" descr="IHME_logo_acr_RGB_s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2799" y="6361681"/>
            <a:ext cx="770386" cy="250575"/>
          </a:xfrm>
          <a:prstGeom prst="rect">
            <a:avLst/>
          </a:prstGeom>
        </p:spPr>
      </p:pic>
      <p:cxnSp>
        <p:nvCxnSpPr>
          <p:cNvPr id="10" name="Straight Connector 9"/>
          <p:cNvCxnSpPr/>
          <p:nvPr/>
        </p:nvCxnSpPr>
        <p:spPr>
          <a:xfrm>
            <a:off x="1275178"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4"/>
          <a:stretch>
            <a:fillRect/>
          </a:stretch>
        </p:blipFill>
        <p:spPr>
          <a:xfrm>
            <a:off x="1406765" y="6396717"/>
            <a:ext cx="2365776" cy="189262"/>
          </a:xfrm>
          <a:prstGeom prst="rect">
            <a:avLst/>
          </a:prstGeom>
        </p:spPr>
      </p:pic>
      <p:cxnSp>
        <p:nvCxnSpPr>
          <p:cNvPr id="16" name="Straight Connector 15"/>
          <p:cNvCxnSpPr/>
          <p:nvPr/>
        </p:nvCxnSpPr>
        <p:spPr>
          <a:xfrm>
            <a:off x="3933202" y="6361681"/>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00006" y="6220251"/>
            <a:ext cx="483282" cy="533433"/>
          </a:xfrm>
          <a:prstGeom prst="rect">
            <a:avLst/>
          </a:prstGeom>
        </p:spPr>
      </p:pic>
      <p:cxnSp>
        <p:nvCxnSpPr>
          <p:cNvPr id="19" name="Straight Connector 18"/>
          <p:cNvCxnSpPr/>
          <p:nvPr/>
        </p:nvCxnSpPr>
        <p:spPr>
          <a:xfrm>
            <a:off x="4762942" y="6358064"/>
            <a:ext cx="0" cy="289456"/>
          </a:xfrm>
          <a:prstGeom prst="line">
            <a:avLst/>
          </a:prstGeom>
          <a:ln w="3175">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67112" y="6298423"/>
            <a:ext cx="1196621" cy="359170"/>
          </a:xfrm>
          <a:prstGeom prst="rect">
            <a:avLst/>
          </a:prstGeom>
        </p:spPr>
      </p:pic>
      <p:pic>
        <p:nvPicPr>
          <p:cNvPr id="3" name="Picture 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115687" y="1377247"/>
            <a:ext cx="6737473" cy="4608930"/>
          </a:xfrm>
          <a:prstGeom prst="rect">
            <a:avLst/>
          </a:prstGeom>
        </p:spPr>
      </p:pic>
    </p:spTree>
    <p:extLst>
      <p:ext uri="{BB962C8B-B14F-4D97-AF65-F5344CB8AC3E}">
        <p14:creationId xmlns:p14="http://schemas.microsoft.com/office/powerpoint/2010/main" val="2589586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11012</TotalTime>
  <Words>2857</Words>
  <Application>Microsoft Office PowerPoint</Application>
  <PresentationFormat>On-screen Show (4:3)</PresentationFormat>
  <Paragraphs>344</Paragraphs>
  <Slides>66</Slides>
  <Notes>66</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Access, Bottlenecks, Costs, and Equity (ABCE) Understanding the costs of and constraints to  health service delivery in Ghana</vt:lpstr>
      <vt:lpstr>Overview</vt:lpstr>
      <vt:lpstr>Overview of the ABCE project in Ghana </vt:lpstr>
      <vt:lpstr>PowerPoint Presentation</vt:lpstr>
      <vt:lpstr>PowerPoint Presentation</vt:lpstr>
      <vt:lpstr>Key findings from the ABCE project in Ghana Facility capacity and service provision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findings from the ABCE project in Ghana Efficiency and costs of care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ABCE work and findings for policymaking </vt:lpstr>
      <vt:lpstr>PowerPoint Presentation</vt:lpstr>
      <vt:lpstr>PowerPoint Presentation</vt:lpstr>
      <vt:lpstr>Conclusions </vt:lpstr>
      <vt:lpstr>PowerPoint Presentation</vt:lpstr>
      <vt:lpstr>PowerPoint Presentation</vt:lpstr>
      <vt:lpstr>PowerPoint Presentation</vt:lpstr>
      <vt:lpstr>PowerPoint Presentation</vt:lpstr>
      <vt:lpstr>Thank you </vt:lpstr>
    </vt:vector>
  </TitlesOfParts>
  <Company>Institute for Health Metrics and Evaluation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 Health Transitions: The Global Burden of Diseases, Injuries, and Risk Factors Study 2010</dc:title>
  <dc:creator>Ryan Diaz</dc:creator>
  <cp:lastModifiedBy>Nancy Fullman</cp:lastModifiedBy>
  <cp:revision>257</cp:revision>
  <cp:lastPrinted>2014-05-30T23:22:04Z</cp:lastPrinted>
  <dcterms:created xsi:type="dcterms:W3CDTF">2013-11-12T19:31:59Z</dcterms:created>
  <dcterms:modified xsi:type="dcterms:W3CDTF">2015-01-26T23:21:43Z</dcterms:modified>
</cp:coreProperties>
</file>