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62" r:id="rId2"/>
    <p:sldId id="572" r:id="rId3"/>
    <p:sldId id="597" r:id="rId4"/>
    <p:sldId id="598" r:id="rId5"/>
    <p:sldId id="599" r:id="rId6"/>
    <p:sldId id="601" r:id="rId7"/>
    <p:sldId id="594" r:id="rId8"/>
    <p:sldId id="595" r:id="rId9"/>
    <p:sldId id="596" r:id="rId10"/>
    <p:sldId id="593" r:id="rId11"/>
    <p:sldId id="577" r:id="rId12"/>
    <p:sldId id="578" r:id="rId13"/>
    <p:sldId id="579" r:id="rId14"/>
    <p:sldId id="580" r:id="rId15"/>
    <p:sldId id="581" r:id="rId16"/>
    <p:sldId id="582" r:id="rId17"/>
    <p:sldId id="554" r:id="rId18"/>
    <p:sldId id="553" r:id="rId19"/>
    <p:sldId id="549" r:id="rId20"/>
    <p:sldId id="583" r:id="rId21"/>
    <p:sldId id="584" r:id="rId22"/>
    <p:sldId id="571" r:id="rId23"/>
    <p:sldId id="559" r:id="rId24"/>
    <p:sldId id="557" r:id="rId25"/>
    <p:sldId id="603" r:id="rId26"/>
    <p:sldId id="561" r:id="rId27"/>
    <p:sldId id="560" r:id="rId28"/>
    <p:sldId id="576" r:id="rId29"/>
    <p:sldId id="592" r:id="rId30"/>
    <p:sldId id="564" r:id="rId31"/>
    <p:sldId id="563" r:id="rId32"/>
    <p:sldId id="565" r:id="rId33"/>
    <p:sldId id="567" r:id="rId34"/>
    <p:sldId id="568" r:id="rId35"/>
    <p:sldId id="569" r:id="rId36"/>
    <p:sldId id="570" r:id="rId37"/>
    <p:sldId id="585" r:id="rId38"/>
    <p:sldId id="587" r:id="rId39"/>
    <p:sldId id="586" r:id="rId40"/>
    <p:sldId id="588" r:id="rId41"/>
    <p:sldId id="602" r:id="rId42"/>
    <p:sldId id="604" r:id="rId43"/>
    <p:sldId id="589" r:id="rId44"/>
    <p:sldId id="590" r:id="rId45"/>
    <p:sldId id="533" r:id="rId46"/>
    <p:sldId id="605" r:id="rId47"/>
    <p:sldId id="456" r:id="rId48"/>
    <p:sldId id="606" r:id="rId4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9">
          <p15:clr>
            <a:srgbClr val="A4A3A4"/>
          </p15:clr>
        </p15:guide>
        <p15:guide id="2" pos="2880">
          <p15:clr>
            <a:srgbClr val="A4A3A4"/>
          </p15:clr>
        </p15:guide>
        <p15:guide id="3" pos="7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D76031"/>
    <a:srgbClr val="92C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92" d="100"/>
          <a:sy n="92" d="100"/>
        </p:scale>
        <p:origin x="1134" y="90"/>
      </p:cViewPr>
      <p:guideLst>
        <p:guide orient="horz" pos="4039"/>
        <p:guide pos="2880"/>
        <p:guide pos="756"/>
      </p:guideLst>
    </p:cSldViewPr>
  </p:slideViewPr>
  <p:notesTextViewPr>
    <p:cViewPr>
      <p:scale>
        <a:sx n="100" d="100"/>
        <a:sy n="100" d="100"/>
      </p:scale>
      <p:origin x="0" y="0"/>
    </p:cViewPr>
  </p:notesTextViewPr>
  <p:sorterViewPr>
    <p:cViewPr>
      <p:scale>
        <a:sx n="57" d="100"/>
        <a:sy n="57" d="100"/>
      </p:scale>
      <p:origin x="0" y="50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Copy%20of%20Level%20one%20and%20two%20cross%20country%20comparison.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Copy%20of%20Level%20one%20and%20two%20cross%20country%20comparison.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Figures%20from%20report\Fig%205%20UPDATED.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Copy%20of%20health%20insurance%20data%201993%20to%202013.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Determinents%20country%20comparison.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Determinents%20country%20comparison.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1" Type="http://schemas.openxmlformats.org/officeDocument/2006/relationships/oleObject" Target="file:///C:\Users\nickjk\AppData\Local\Microsoft\Windows\Temporary%20Internet%20Files\Content.Outlook\7MKRHF35\Book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Mortality%20by%20age%20group%20-%20cross%20country%20compariso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Mortality%20by%20age%20group%20-%20cross%20country%20comparison.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Mortality%20by%20age%20group%20-%20cross%20country%20comparison.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Mortality%20by%20age%20group%20-%20cross%20country%20comparison.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Mortality%20by%20age%20group%20-%20cross%20country%20comparison.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Copy%20of%20Level%20one%20and%20two%20cross%20country%20comparison.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ickjk\Documents\IHME%20-%20Education%20and%20Presentations\ACHJ%20-%20Cleveland%20(Apr%202016)\Data\Copy%20of%20Level%20one%20and%20two%20cross%20country%20compariso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dPt>
          <c:dPt>
            <c:idx val="1"/>
            <c:bubble3D val="0"/>
            <c:spPr>
              <a:solidFill>
                <a:srgbClr val="FFFF00"/>
              </a:solidFill>
              <a:ln w="25400">
                <a:solidFill>
                  <a:schemeClr val="lt1"/>
                </a:solidFill>
              </a:ln>
              <a:effectLst/>
              <a:sp3d contourW="25400">
                <a:contourClr>
                  <a:schemeClr val="lt1"/>
                </a:contourClr>
              </a:sp3d>
            </c:spPr>
          </c:dPt>
          <c:dPt>
            <c:idx val="2"/>
            <c:bubble3D val="0"/>
            <c:spPr>
              <a:solidFill>
                <a:srgbClr val="00B0F0"/>
              </a:solidFill>
              <a:ln w="25400">
                <a:solidFill>
                  <a:schemeClr val="lt1"/>
                </a:solidFill>
              </a:ln>
              <a:effectLst/>
              <a:sp3d contourW="25400">
                <a:contourClr>
                  <a:schemeClr val="lt1"/>
                </a:contourClr>
              </a:sp3d>
            </c:spPr>
          </c:dPt>
          <c:dPt>
            <c:idx val="3"/>
            <c:bubble3D val="0"/>
            <c:spPr>
              <a:solidFill>
                <a:srgbClr val="00B050"/>
              </a:solidFill>
              <a:ln w="25400">
                <a:solidFill>
                  <a:schemeClr val="lt1"/>
                </a:solidFill>
              </a:ln>
              <a:effectLst/>
              <a:sp3d contourW="25400">
                <a:contourClr>
                  <a:schemeClr val="lt1"/>
                </a:contourClr>
              </a:sp3d>
            </c:spPr>
          </c:dPt>
          <c:dPt>
            <c:idx val="4"/>
            <c:bubble3D val="0"/>
            <c:spPr>
              <a:solidFill>
                <a:srgbClr val="002060"/>
              </a:solidFill>
              <a:ln w="25400">
                <a:solidFill>
                  <a:schemeClr val="lt1"/>
                </a:solidFill>
              </a:ln>
              <a:effectLst/>
              <a:sp3d contourW="25400">
                <a:contourClr>
                  <a:schemeClr val="lt1"/>
                </a:contourClr>
              </a:sp3d>
            </c:spPr>
          </c:dPt>
          <c:val>
            <c:numRef>
              <c:f>Sheet1!$A$1:$A$5</c:f>
              <c:numCache>
                <c:formatCode>General</c:formatCode>
                <c:ptCount val="5"/>
                <c:pt idx="0">
                  <c:v>73</c:v>
                </c:pt>
                <c:pt idx="1">
                  <c:v>267</c:v>
                </c:pt>
                <c:pt idx="2">
                  <c:v>626</c:v>
                </c:pt>
                <c:pt idx="3">
                  <c:v>1213</c:v>
                </c:pt>
                <c:pt idx="4">
                  <c:v>4877</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Congenital birth defects</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0"/>
          <c:tx>
            <c:strRef>
              <c:f>Sheet1!$B$37</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Sheet1!$A$38:$A$43</c:f>
              <c:numCache>
                <c:formatCode>General</c:formatCode>
                <c:ptCount val="6"/>
                <c:pt idx="0">
                  <c:v>1990</c:v>
                </c:pt>
                <c:pt idx="1">
                  <c:v>1995</c:v>
                </c:pt>
                <c:pt idx="2">
                  <c:v>2000</c:v>
                </c:pt>
                <c:pt idx="3">
                  <c:v>2005</c:v>
                </c:pt>
                <c:pt idx="4">
                  <c:v>2010</c:v>
                </c:pt>
                <c:pt idx="5">
                  <c:v>2013</c:v>
                </c:pt>
              </c:numCache>
            </c:numRef>
          </c:cat>
          <c:val>
            <c:numRef>
              <c:f>Sheet1!$B$38:$B$43</c:f>
              <c:numCache>
                <c:formatCode>General</c:formatCode>
                <c:ptCount val="6"/>
                <c:pt idx="0">
                  <c:v>53.028305856999999</c:v>
                </c:pt>
                <c:pt idx="1">
                  <c:v>41.596174046000002</c:v>
                </c:pt>
                <c:pt idx="2">
                  <c:v>30.812762319000001</c:v>
                </c:pt>
                <c:pt idx="3">
                  <c:v>30.977429681</c:v>
                </c:pt>
                <c:pt idx="4">
                  <c:v>29.626349935</c:v>
                </c:pt>
                <c:pt idx="5">
                  <c:v>28.550011862000002</c:v>
                </c:pt>
              </c:numCache>
            </c:numRef>
          </c:val>
          <c:smooth val="0"/>
        </c:ser>
        <c:ser>
          <c:idx val="2"/>
          <c:order val="1"/>
          <c:tx>
            <c:strRef>
              <c:f>Sheet1!$C$37</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Sheet1!$A$38:$A$43</c:f>
              <c:numCache>
                <c:formatCode>General</c:formatCode>
                <c:ptCount val="6"/>
                <c:pt idx="0">
                  <c:v>1990</c:v>
                </c:pt>
                <c:pt idx="1">
                  <c:v>1995</c:v>
                </c:pt>
                <c:pt idx="2">
                  <c:v>2000</c:v>
                </c:pt>
                <c:pt idx="3">
                  <c:v>2005</c:v>
                </c:pt>
                <c:pt idx="4">
                  <c:v>2010</c:v>
                </c:pt>
                <c:pt idx="5">
                  <c:v>2013</c:v>
                </c:pt>
              </c:numCache>
            </c:numRef>
          </c:cat>
          <c:val>
            <c:numRef>
              <c:f>Sheet1!$C$38:$C$43</c:f>
              <c:numCache>
                <c:formatCode>General</c:formatCode>
                <c:ptCount val="6"/>
                <c:pt idx="0">
                  <c:v>51.788884815999999</c:v>
                </c:pt>
                <c:pt idx="1">
                  <c:v>39.878639692</c:v>
                </c:pt>
                <c:pt idx="2">
                  <c:v>31.507936874999999</c:v>
                </c:pt>
                <c:pt idx="3">
                  <c:v>25.268792311999999</c:v>
                </c:pt>
                <c:pt idx="4">
                  <c:v>21.728395634999998</c:v>
                </c:pt>
                <c:pt idx="5">
                  <c:v>21.006342307000001</c:v>
                </c:pt>
              </c:numCache>
            </c:numRef>
          </c:val>
          <c:smooth val="0"/>
        </c:ser>
        <c:ser>
          <c:idx val="3"/>
          <c:order val="2"/>
          <c:tx>
            <c:strRef>
              <c:f>Sheet1!$D$37</c:f>
              <c:strCache>
                <c:ptCount val="1"/>
                <c:pt idx="0">
                  <c:v>Japan</c:v>
                </c:pt>
              </c:strCache>
            </c:strRef>
          </c:tx>
          <c:spPr>
            <a:ln w="34925" cap="rnd">
              <a:solidFill>
                <a:schemeClr val="bg1"/>
              </a:solidFill>
              <a:round/>
            </a:ln>
            <a:effectLst>
              <a:outerShdw blurRad="57150" dist="19050" dir="5400000" algn="ctr" rotWithShape="0">
                <a:srgbClr val="000000">
                  <a:alpha val="63000"/>
                </a:srgbClr>
              </a:outerShdw>
            </a:effectLst>
          </c:spPr>
          <c:marker>
            <c:symbol val="none"/>
          </c:marker>
          <c:cat>
            <c:numRef>
              <c:f>Sheet1!$A$38:$A$43</c:f>
              <c:numCache>
                <c:formatCode>General</c:formatCode>
                <c:ptCount val="6"/>
                <c:pt idx="0">
                  <c:v>1990</c:v>
                </c:pt>
                <c:pt idx="1">
                  <c:v>1995</c:v>
                </c:pt>
                <c:pt idx="2">
                  <c:v>2000</c:v>
                </c:pt>
                <c:pt idx="3">
                  <c:v>2005</c:v>
                </c:pt>
                <c:pt idx="4">
                  <c:v>2010</c:v>
                </c:pt>
                <c:pt idx="5">
                  <c:v>2013</c:v>
                </c:pt>
              </c:numCache>
            </c:numRef>
          </c:cat>
          <c:val>
            <c:numRef>
              <c:f>Sheet1!$D$38:$D$43</c:f>
              <c:numCache>
                <c:formatCode>General</c:formatCode>
                <c:ptCount val="6"/>
                <c:pt idx="0">
                  <c:v>40.260522917999999</c:v>
                </c:pt>
                <c:pt idx="1">
                  <c:v>39.026279674000001</c:v>
                </c:pt>
                <c:pt idx="2">
                  <c:v>30.331845886</c:v>
                </c:pt>
                <c:pt idx="3">
                  <c:v>25.025220306000001</c:v>
                </c:pt>
                <c:pt idx="4">
                  <c:v>21.760363258999998</c:v>
                </c:pt>
                <c:pt idx="5">
                  <c:v>21.053339524999998</c:v>
                </c:pt>
              </c:numCache>
            </c:numRef>
          </c:val>
          <c:smooth val="0"/>
        </c:ser>
        <c:ser>
          <c:idx val="4"/>
          <c:order val="3"/>
          <c:tx>
            <c:strRef>
              <c:f>Sheet1!$E$37</c:f>
              <c:strCache>
                <c:ptCount val="1"/>
                <c:pt idx="0">
                  <c:v>United Kingdom</c:v>
                </c:pt>
              </c:strCache>
            </c:strRef>
          </c:tx>
          <c:spPr>
            <a:ln w="34925" cap="rnd">
              <a:solidFill>
                <a:schemeClr val="bg2">
                  <a:lumMod val="50000"/>
                </a:schemeClr>
              </a:solidFill>
              <a:round/>
            </a:ln>
            <a:effectLst>
              <a:outerShdw blurRad="57150" dist="19050" dir="5400000" algn="ctr" rotWithShape="0">
                <a:srgbClr val="000000">
                  <a:alpha val="63000"/>
                </a:srgbClr>
              </a:outerShdw>
            </a:effectLst>
          </c:spPr>
          <c:marker>
            <c:symbol val="none"/>
          </c:marker>
          <c:cat>
            <c:numRef>
              <c:f>Sheet1!$A$38:$A$43</c:f>
              <c:numCache>
                <c:formatCode>General</c:formatCode>
                <c:ptCount val="6"/>
                <c:pt idx="0">
                  <c:v>1990</c:v>
                </c:pt>
                <c:pt idx="1">
                  <c:v>1995</c:v>
                </c:pt>
                <c:pt idx="2">
                  <c:v>2000</c:v>
                </c:pt>
                <c:pt idx="3">
                  <c:v>2005</c:v>
                </c:pt>
                <c:pt idx="4">
                  <c:v>2010</c:v>
                </c:pt>
                <c:pt idx="5">
                  <c:v>2013</c:v>
                </c:pt>
              </c:numCache>
            </c:numRef>
          </c:cat>
          <c:val>
            <c:numRef>
              <c:f>Sheet1!$E$38:$E$43</c:f>
              <c:numCache>
                <c:formatCode>General</c:formatCode>
                <c:ptCount val="6"/>
                <c:pt idx="0">
                  <c:v>45.503969677000001</c:v>
                </c:pt>
                <c:pt idx="1">
                  <c:v>30.512424035999999</c:v>
                </c:pt>
                <c:pt idx="2">
                  <c:v>27.059878499</c:v>
                </c:pt>
                <c:pt idx="3">
                  <c:v>29.476358046000001</c:v>
                </c:pt>
                <c:pt idx="4">
                  <c:v>27.419100545999999</c:v>
                </c:pt>
                <c:pt idx="5">
                  <c:v>25.313952389000001</c:v>
                </c:pt>
              </c:numCache>
            </c:numRef>
          </c:val>
          <c:smooth val="0"/>
        </c:ser>
        <c:ser>
          <c:idx val="5"/>
          <c:order val="4"/>
          <c:tx>
            <c:strRef>
              <c:f>Sheet1!$F$37</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Sheet1!$A$38:$A$43</c:f>
              <c:numCache>
                <c:formatCode>General</c:formatCode>
                <c:ptCount val="6"/>
                <c:pt idx="0">
                  <c:v>1990</c:v>
                </c:pt>
                <c:pt idx="1">
                  <c:v>1995</c:v>
                </c:pt>
                <c:pt idx="2">
                  <c:v>2000</c:v>
                </c:pt>
                <c:pt idx="3">
                  <c:v>2005</c:v>
                </c:pt>
                <c:pt idx="4">
                  <c:v>2010</c:v>
                </c:pt>
                <c:pt idx="5">
                  <c:v>2013</c:v>
                </c:pt>
              </c:numCache>
            </c:numRef>
          </c:cat>
          <c:val>
            <c:numRef>
              <c:f>Sheet1!$F$38:$F$43</c:f>
              <c:numCache>
                <c:formatCode>General</c:formatCode>
                <c:ptCount val="6"/>
                <c:pt idx="0">
                  <c:v>49.959414524000003</c:v>
                </c:pt>
                <c:pt idx="1">
                  <c:v>39.429038527000003</c:v>
                </c:pt>
                <c:pt idx="2">
                  <c:v>35.061675111</c:v>
                </c:pt>
                <c:pt idx="3">
                  <c:v>33.990228270000003</c:v>
                </c:pt>
                <c:pt idx="4">
                  <c:v>30.063644118999999</c:v>
                </c:pt>
                <c:pt idx="5">
                  <c:v>30.178586397</c:v>
                </c:pt>
              </c:numCache>
            </c:numRef>
          </c:val>
          <c:smooth val="0"/>
        </c:ser>
        <c:dLbls>
          <c:showLegendKey val="0"/>
          <c:showVal val="0"/>
          <c:showCatName val="0"/>
          <c:showSerName val="0"/>
          <c:showPercent val="0"/>
          <c:showBubbleSize val="0"/>
        </c:dLbls>
        <c:smooth val="0"/>
        <c:axId val="479961472"/>
        <c:axId val="479963648"/>
      </c:lineChart>
      <c:catAx>
        <c:axId val="47996147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63648"/>
        <c:crosses val="autoZero"/>
        <c:auto val="1"/>
        <c:lblAlgn val="ctr"/>
        <c:lblOffset val="100"/>
        <c:noMultiLvlLbl val="0"/>
      </c:catAx>
      <c:valAx>
        <c:axId val="4799636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6147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Neonatal disorders</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0"/>
          <c:tx>
            <c:strRef>
              <c:f>Sheet1!$B$46</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Sheet1!$A$47:$A$52</c:f>
              <c:numCache>
                <c:formatCode>General</c:formatCode>
                <c:ptCount val="6"/>
                <c:pt idx="0">
                  <c:v>1990</c:v>
                </c:pt>
                <c:pt idx="1">
                  <c:v>1995</c:v>
                </c:pt>
                <c:pt idx="2">
                  <c:v>2000</c:v>
                </c:pt>
                <c:pt idx="3">
                  <c:v>2005</c:v>
                </c:pt>
                <c:pt idx="4">
                  <c:v>2010</c:v>
                </c:pt>
                <c:pt idx="5">
                  <c:v>2013</c:v>
                </c:pt>
              </c:numCache>
            </c:numRef>
          </c:cat>
          <c:val>
            <c:numRef>
              <c:f>Sheet1!$B$47:$B$52</c:f>
              <c:numCache>
                <c:formatCode>General</c:formatCode>
                <c:ptCount val="6"/>
                <c:pt idx="0">
                  <c:v>63.946322225000003</c:v>
                </c:pt>
                <c:pt idx="1">
                  <c:v>53.625955095999998</c:v>
                </c:pt>
                <c:pt idx="2">
                  <c:v>48.961953360000003</c:v>
                </c:pt>
                <c:pt idx="3">
                  <c:v>58.225170384999998</c:v>
                </c:pt>
                <c:pt idx="4">
                  <c:v>54.688055085000002</c:v>
                </c:pt>
                <c:pt idx="5">
                  <c:v>48.966975323</c:v>
                </c:pt>
              </c:numCache>
            </c:numRef>
          </c:val>
          <c:smooth val="0"/>
        </c:ser>
        <c:ser>
          <c:idx val="2"/>
          <c:order val="1"/>
          <c:tx>
            <c:strRef>
              <c:f>Sheet1!$C$46</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Sheet1!$A$47:$A$52</c:f>
              <c:numCache>
                <c:formatCode>General</c:formatCode>
                <c:ptCount val="6"/>
                <c:pt idx="0">
                  <c:v>1990</c:v>
                </c:pt>
                <c:pt idx="1">
                  <c:v>1995</c:v>
                </c:pt>
                <c:pt idx="2">
                  <c:v>2000</c:v>
                </c:pt>
                <c:pt idx="3">
                  <c:v>2005</c:v>
                </c:pt>
                <c:pt idx="4">
                  <c:v>2010</c:v>
                </c:pt>
                <c:pt idx="5">
                  <c:v>2013</c:v>
                </c:pt>
              </c:numCache>
            </c:numRef>
          </c:cat>
          <c:val>
            <c:numRef>
              <c:f>Sheet1!$C$47:$C$52</c:f>
              <c:numCache>
                <c:formatCode>General</c:formatCode>
                <c:ptCount val="6"/>
                <c:pt idx="0">
                  <c:v>94.50319202</c:v>
                </c:pt>
                <c:pt idx="1">
                  <c:v>70.518009474999999</c:v>
                </c:pt>
                <c:pt idx="2">
                  <c:v>53.775929376999997</c:v>
                </c:pt>
                <c:pt idx="3">
                  <c:v>44.948447881</c:v>
                </c:pt>
                <c:pt idx="4">
                  <c:v>39.987522877000004</c:v>
                </c:pt>
                <c:pt idx="5">
                  <c:v>35.652246908999999</c:v>
                </c:pt>
              </c:numCache>
            </c:numRef>
          </c:val>
          <c:smooth val="0"/>
        </c:ser>
        <c:ser>
          <c:idx val="3"/>
          <c:order val="2"/>
          <c:tx>
            <c:strRef>
              <c:f>Sheet1!$D$46</c:f>
              <c:strCache>
                <c:ptCount val="1"/>
                <c:pt idx="0">
                  <c:v>Japan</c:v>
                </c:pt>
              </c:strCache>
            </c:strRef>
          </c:tx>
          <c:spPr>
            <a:ln w="34925" cap="rnd">
              <a:solidFill>
                <a:schemeClr val="bg1"/>
              </a:solidFill>
              <a:round/>
            </a:ln>
            <a:effectLst>
              <a:outerShdw blurRad="57150" dist="19050" dir="5400000" algn="ctr" rotWithShape="0">
                <a:srgbClr val="000000">
                  <a:alpha val="63000"/>
                </a:srgbClr>
              </a:outerShdw>
            </a:effectLst>
          </c:spPr>
          <c:marker>
            <c:symbol val="none"/>
          </c:marker>
          <c:cat>
            <c:numRef>
              <c:f>Sheet1!$A$47:$A$52</c:f>
              <c:numCache>
                <c:formatCode>General</c:formatCode>
                <c:ptCount val="6"/>
                <c:pt idx="0">
                  <c:v>1990</c:v>
                </c:pt>
                <c:pt idx="1">
                  <c:v>1995</c:v>
                </c:pt>
                <c:pt idx="2">
                  <c:v>2000</c:v>
                </c:pt>
                <c:pt idx="3">
                  <c:v>2005</c:v>
                </c:pt>
                <c:pt idx="4">
                  <c:v>2010</c:v>
                </c:pt>
                <c:pt idx="5">
                  <c:v>2013</c:v>
                </c:pt>
              </c:numCache>
            </c:numRef>
          </c:cat>
          <c:val>
            <c:numRef>
              <c:f>Sheet1!$D$47:$D$52</c:f>
              <c:numCache>
                <c:formatCode>General</c:formatCode>
                <c:ptCount val="6"/>
                <c:pt idx="0">
                  <c:v>29.914813872</c:v>
                </c:pt>
                <c:pt idx="1">
                  <c:v>27.93939263</c:v>
                </c:pt>
                <c:pt idx="2">
                  <c:v>21.156940553999998</c:v>
                </c:pt>
                <c:pt idx="3">
                  <c:v>16.937458788000001</c:v>
                </c:pt>
                <c:pt idx="4">
                  <c:v>14.15212436</c:v>
                </c:pt>
                <c:pt idx="5">
                  <c:v>13.276738394000001</c:v>
                </c:pt>
              </c:numCache>
            </c:numRef>
          </c:val>
          <c:smooth val="0"/>
        </c:ser>
        <c:ser>
          <c:idx val="4"/>
          <c:order val="3"/>
          <c:tx>
            <c:strRef>
              <c:f>Sheet1!$E$46</c:f>
              <c:strCache>
                <c:ptCount val="1"/>
                <c:pt idx="0">
                  <c:v>United Kingdom</c:v>
                </c:pt>
              </c:strCache>
            </c:strRef>
          </c:tx>
          <c:spPr>
            <a:ln w="34925" cap="rnd">
              <a:solidFill>
                <a:schemeClr val="bg2">
                  <a:lumMod val="50000"/>
                </a:schemeClr>
              </a:solidFill>
              <a:round/>
            </a:ln>
            <a:effectLst>
              <a:outerShdw blurRad="57150" dist="19050" dir="5400000" algn="ctr" rotWithShape="0">
                <a:srgbClr val="000000">
                  <a:alpha val="63000"/>
                </a:srgbClr>
              </a:outerShdw>
            </a:effectLst>
          </c:spPr>
          <c:marker>
            <c:symbol val="none"/>
          </c:marker>
          <c:cat>
            <c:numRef>
              <c:f>Sheet1!$A$47:$A$52</c:f>
              <c:numCache>
                <c:formatCode>General</c:formatCode>
                <c:ptCount val="6"/>
                <c:pt idx="0">
                  <c:v>1990</c:v>
                </c:pt>
                <c:pt idx="1">
                  <c:v>1995</c:v>
                </c:pt>
                <c:pt idx="2">
                  <c:v>2000</c:v>
                </c:pt>
                <c:pt idx="3">
                  <c:v>2005</c:v>
                </c:pt>
                <c:pt idx="4">
                  <c:v>2010</c:v>
                </c:pt>
                <c:pt idx="5">
                  <c:v>2013</c:v>
                </c:pt>
              </c:numCache>
            </c:numRef>
          </c:cat>
          <c:val>
            <c:numRef>
              <c:f>Sheet1!$E$47:$E$52</c:f>
              <c:numCache>
                <c:formatCode>General</c:formatCode>
                <c:ptCount val="6"/>
                <c:pt idx="0">
                  <c:v>79.378336461999993</c:v>
                </c:pt>
                <c:pt idx="1">
                  <c:v>61.959473592000002</c:v>
                </c:pt>
                <c:pt idx="2">
                  <c:v>55.156425151999997</c:v>
                </c:pt>
                <c:pt idx="3">
                  <c:v>54.502290070999997</c:v>
                </c:pt>
                <c:pt idx="4">
                  <c:v>46.616924300000001</c:v>
                </c:pt>
                <c:pt idx="5">
                  <c:v>41.819546051000003</c:v>
                </c:pt>
              </c:numCache>
            </c:numRef>
          </c:val>
          <c:smooth val="0"/>
        </c:ser>
        <c:ser>
          <c:idx val="5"/>
          <c:order val="4"/>
          <c:tx>
            <c:strRef>
              <c:f>Sheet1!$F$46</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Sheet1!$A$47:$A$52</c:f>
              <c:numCache>
                <c:formatCode>General</c:formatCode>
                <c:ptCount val="6"/>
                <c:pt idx="0">
                  <c:v>1990</c:v>
                </c:pt>
                <c:pt idx="1">
                  <c:v>1995</c:v>
                </c:pt>
                <c:pt idx="2">
                  <c:v>2000</c:v>
                </c:pt>
                <c:pt idx="3">
                  <c:v>2005</c:v>
                </c:pt>
                <c:pt idx="4">
                  <c:v>2010</c:v>
                </c:pt>
                <c:pt idx="5">
                  <c:v>2013</c:v>
                </c:pt>
              </c:numCache>
            </c:numRef>
          </c:cat>
          <c:val>
            <c:numRef>
              <c:f>Sheet1!$F$47:$F$52</c:f>
              <c:numCache>
                <c:formatCode>General</c:formatCode>
                <c:ptCount val="6"/>
                <c:pt idx="0">
                  <c:v>97.645427220000002</c:v>
                </c:pt>
                <c:pt idx="1">
                  <c:v>71.832369815000007</c:v>
                </c:pt>
                <c:pt idx="2">
                  <c:v>69.107909871999993</c:v>
                </c:pt>
                <c:pt idx="3">
                  <c:v>69.566440994000004</c:v>
                </c:pt>
                <c:pt idx="4">
                  <c:v>58.262927136000002</c:v>
                </c:pt>
                <c:pt idx="5">
                  <c:v>55.606093229000003</c:v>
                </c:pt>
              </c:numCache>
            </c:numRef>
          </c:val>
          <c:smooth val="0"/>
        </c:ser>
        <c:dLbls>
          <c:showLegendKey val="0"/>
          <c:showVal val="0"/>
          <c:showCatName val="0"/>
          <c:showSerName val="0"/>
          <c:showPercent val="0"/>
          <c:showBubbleSize val="0"/>
        </c:dLbls>
        <c:smooth val="0"/>
        <c:axId val="479364800"/>
        <c:axId val="479359904"/>
      </c:lineChart>
      <c:catAx>
        <c:axId val="47936480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359904"/>
        <c:crosses val="autoZero"/>
        <c:auto val="1"/>
        <c:lblAlgn val="ctr"/>
        <c:lblOffset val="100"/>
        <c:noMultiLvlLbl val="0"/>
      </c:catAx>
      <c:valAx>
        <c:axId val="4793599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36480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8"/>
          <c:order val="0"/>
          <c:tx>
            <c:strRef>
              <c:f>Sheet2!$A$2</c:f>
              <c:strCache>
                <c:ptCount val="1"/>
                <c:pt idx="0">
                  <c:v>Other chromosomal </c:v>
                </c:pt>
              </c:strCache>
            </c:strRef>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numRef>
              <c:f>Sheet2!$B$1:$G$1</c:f>
              <c:numCache>
                <c:formatCode>General</c:formatCode>
                <c:ptCount val="6"/>
                <c:pt idx="0">
                  <c:v>1990</c:v>
                </c:pt>
                <c:pt idx="1">
                  <c:v>1995</c:v>
                </c:pt>
                <c:pt idx="2">
                  <c:v>2000</c:v>
                </c:pt>
                <c:pt idx="3">
                  <c:v>2005</c:v>
                </c:pt>
                <c:pt idx="4">
                  <c:v>2010</c:v>
                </c:pt>
                <c:pt idx="5">
                  <c:v>2013</c:v>
                </c:pt>
              </c:numCache>
            </c:numRef>
          </c:cat>
          <c:val>
            <c:numRef>
              <c:f>Sheet2!$B$2:$G$2</c:f>
              <c:numCache>
                <c:formatCode>General</c:formatCode>
                <c:ptCount val="6"/>
                <c:pt idx="0">
                  <c:v>979.12103745508</c:v>
                </c:pt>
                <c:pt idx="1">
                  <c:v>924.11673033046998</c:v>
                </c:pt>
                <c:pt idx="2">
                  <c:v>976.54279715871996</c:v>
                </c:pt>
                <c:pt idx="3">
                  <c:v>1068.7026807466</c:v>
                </c:pt>
                <c:pt idx="4">
                  <c:v>986.66122097134996</c:v>
                </c:pt>
                <c:pt idx="5">
                  <c:v>949.8003100853</c:v>
                </c:pt>
              </c:numCache>
            </c:numRef>
          </c:val>
          <c:extLst xmlns:c16r2="http://schemas.microsoft.com/office/drawing/2015/06/chart">
            <c:ext xmlns:c16="http://schemas.microsoft.com/office/drawing/2014/chart" uri="{C3380CC4-5D6E-409C-BE32-E72D297353CC}">
              <c16:uniqueId val="{00000010-ABB9-451E-820F-580B6E4A4764}"/>
            </c:ext>
          </c:extLst>
        </c:ser>
        <c:ser>
          <c:idx val="9"/>
          <c:order val="1"/>
          <c:tx>
            <c:strRef>
              <c:f>Sheet2!$A$3</c:f>
              <c:strCache>
                <c:ptCount val="1"/>
                <c:pt idx="0">
                  <c:v>Congenital heart anomalies</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numRef>
              <c:f>Sheet2!$B$1:$G$1</c:f>
              <c:numCache>
                <c:formatCode>General</c:formatCode>
                <c:ptCount val="6"/>
                <c:pt idx="0">
                  <c:v>1990</c:v>
                </c:pt>
                <c:pt idx="1">
                  <c:v>1995</c:v>
                </c:pt>
                <c:pt idx="2">
                  <c:v>2000</c:v>
                </c:pt>
                <c:pt idx="3">
                  <c:v>2005</c:v>
                </c:pt>
                <c:pt idx="4">
                  <c:v>2010</c:v>
                </c:pt>
                <c:pt idx="5">
                  <c:v>2013</c:v>
                </c:pt>
              </c:numCache>
            </c:numRef>
          </c:cat>
          <c:val>
            <c:numRef>
              <c:f>Sheet2!$B$3:$G$3</c:f>
              <c:numCache>
                <c:formatCode>General</c:formatCode>
                <c:ptCount val="6"/>
                <c:pt idx="0">
                  <c:v>3838.4016716995002</c:v>
                </c:pt>
                <c:pt idx="1">
                  <c:v>2994.9240351486001</c:v>
                </c:pt>
                <c:pt idx="2">
                  <c:v>2447.0175464363001</c:v>
                </c:pt>
                <c:pt idx="3">
                  <c:v>2243.8505033112001</c:v>
                </c:pt>
                <c:pt idx="4">
                  <c:v>1909.1874295998</c:v>
                </c:pt>
                <c:pt idx="5">
                  <c:v>1915.1121428184999</c:v>
                </c:pt>
              </c:numCache>
            </c:numRef>
          </c:val>
          <c:extLst xmlns:c16r2="http://schemas.microsoft.com/office/drawing/2015/06/chart">
            <c:ext xmlns:c16="http://schemas.microsoft.com/office/drawing/2014/chart" uri="{C3380CC4-5D6E-409C-BE32-E72D297353CC}">
              <c16:uniqueId val="{00000011-ABB9-451E-820F-580B6E4A4764}"/>
            </c:ext>
          </c:extLst>
        </c:ser>
        <c:ser>
          <c:idx val="10"/>
          <c:order val="2"/>
          <c:tx>
            <c:strRef>
              <c:f>Sheet2!$A$4</c:f>
              <c:strCache>
                <c:ptCount val="1"/>
                <c:pt idx="0">
                  <c:v>Down syndrome</c:v>
                </c:pt>
              </c:strCache>
            </c:strRef>
          </c:tx>
          <c:spPr>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numRef>
              <c:f>Sheet2!$B$1:$G$1</c:f>
              <c:numCache>
                <c:formatCode>General</c:formatCode>
                <c:ptCount val="6"/>
                <c:pt idx="0">
                  <c:v>1990</c:v>
                </c:pt>
                <c:pt idx="1">
                  <c:v>1995</c:v>
                </c:pt>
                <c:pt idx="2">
                  <c:v>2000</c:v>
                </c:pt>
                <c:pt idx="3">
                  <c:v>2005</c:v>
                </c:pt>
                <c:pt idx="4">
                  <c:v>2010</c:v>
                </c:pt>
                <c:pt idx="5">
                  <c:v>2013</c:v>
                </c:pt>
              </c:numCache>
            </c:numRef>
          </c:cat>
          <c:val>
            <c:numRef>
              <c:f>Sheet2!$B$4:$G$4</c:f>
              <c:numCache>
                <c:formatCode>General</c:formatCode>
                <c:ptCount val="6"/>
                <c:pt idx="0">
                  <c:v>153.87145009445999</c:v>
                </c:pt>
                <c:pt idx="1">
                  <c:v>151.40364839923001</c:v>
                </c:pt>
                <c:pt idx="2">
                  <c:v>173.19912806362001</c:v>
                </c:pt>
                <c:pt idx="3">
                  <c:v>185.20745198488001</c:v>
                </c:pt>
                <c:pt idx="4">
                  <c:v>156.16866140771</c:v>
                </c:pt>
                <c:pt idx="5">
                  <c:v>149.73610886204</c:v>
                </c:pt>
              </c:numCache>
            </c:numRef>
          </c:val>
          <c:extLst xmlns:c16r2="http://schemas.microsoft.com/office/drawing/2015/06/chart">
            <c:ext xmlns:c16="http://schemas.microsoft.com/office/drawing/2014/chart" uri="{C3380CC4-5D6E-409C-BE32-E72D297353CC}">
              <c16:uniqueId val="{00000012-ABB9-451E-820F-580B6E4A4764}"/>
            </c:ext>
          </c:extLst>
        </c:ser>
        <c:ser>
          <c:idx val="11"/>
          <c:order val="3"/>
          <c:tx>
            <c:strRef>
              <c:f>Sheet2!$A$5</c:f>
              <c:strCache>
                <c:ptCount val="1"/>
                <c:pt idx="0">
                  <c:v>Neural tube defects</c:v>
                </c:pt>
              </c:strCache>
            </c:strRef>
          </c:tx>
          <c:spPr>
            <a:solidFill>
              <a:schemeClr val="bg1">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numRef>
              <c:f>Sheet2!$B$1:$G$1</c:f>
              <c:numCache>
                <c:formatCode>General</c:formatCode>
                <c:ptCount val="6"/>
                <c:pt idx="0">
                  <c:v>1990</c:v>
                </c:pt>
                <c:pt idx="1">
                  <c:v>1995</c:v>
                </c:pt>
                <c:pt idx="2">
                  <c:v>2000</c:v>
                </c:pt>
                <c:pt idx="3">
                  <c:v>2005</c:v>
                </c:pt>
                <c:pt idx="4">
                  <c:v>2010</c:v>
                </c:pt>
                <c:pt idx="5">
                  <c:v>2013</c:v>
                </c:pt>
              </c:numCache>
            </c:numRef>
          </c:cat>
          <c:val>
            <c:numRef>
              <c:f>Sheet2!$B$5:$G$5</c:f>
              <c:numCache>
                <c:formatCode>General</c:formatCode>
                <c:ptCount val="6"/>
                <c:pt idx="0">
                  <c:v>717.62965205859996</c:v>
                </c:pt>
                <c:pt idx="1">
                  <c:v>490.21420754099</c:v>
                </c:pt>
                <c:pt idx="2">
                  <c:v>414.31550634766</c:v>
                </c:pt>
                <c:pt idx="3">
                  <c:v>407.31910856187</c:v>
                </c:pt>
                <c:pt idx="4">
                  <c:v>340.01723097121999</c:v>
                </c:pt>
                <c:pt idx="5">
                  <c:v>319.95605259895001</c:v>
                </c:pt>
              </c:numCache>
            </c:numRef>
          </c:val>
          <c:extLst xmlns:c16r2="http://schemas.microsoft.com/office/drawing/2015/06/chart">
            <c:ext xmlns:c16="http://schemas.microsoft.com/office/drawing/2014/chart" uri="{C3380CC4-5D6E-409C-BE32-E72D297353CC}">
              <c16:uniqueId val="{00000013-ABB9-451E-820F-580B6E4A4764}"/>
            </c:ext>
          </c:extLst>
        </c:ser>
        <c:ser>
          <c:idx val="12"/>
          <c:order val="4"/>
          <c:tx>
            <c:strRef>
              <c:f>Sheet2!$A$6</c:f>
              <c:strCache>
                <c:ptCount val="1"/>
                <c:pt idx="0">
                  <c:v>Orofacial clefts</c:v>
                </c:pt>
              </c:strCache>
            </c:strRef>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numRef>
              <c:f>Sheet2!$B$1:$G$1</c:f>
              <c:numCache>
                <c:formatCode>General</c:formatCode>
                <c:ptCount val="6"/>
                <c:pt idx="0">
                  <c:v>1990</c:v>
                </c:pt>
                <c:pt idx="1">
                  <c:v>1995</c:v>
                </c:pt>
                <c:pt idx="2">
                  <c:v>2000</c:v>
                </c:pt>
                <c:pt idx="3">
                  <c:v>2005</c:v>
                </c:pt>
                <c:pt idx="4">
                  <c:v>2010</c:v>
                </c:pt>
                <c:pt idx="5">
                  <c:v>2013</c:v>
                </c:pt>
              </c:numCache>
            </c:numRef>
          </c:cat>
          <c:val>
            <c:numRef>
              <c:f>Sheet2!$B$6:$G$6</c:f>
              <c:numCache>
                <c:formatCode>General</c:formatCode>
                <c:ptCount val="6"/>
                <c:pt idx="0">
                  <c:v>19.454443684061999</c:v>
                </c:pt>
                <c:pt idx="1">
                  <c:v>15.461952827888</c:v>
                </c:pt>
                <c:pt idx="2">
                  <c:v>12.217891689339</c:v>
                </c:pt>
                <c:pt idx="3">
                  <c:v>10.555936079113</c:v>
                </c:pt>
                <c:pt idx="4">
                  <c:v>7.7229830124319996</c:v>
                </c:pt>
                <c:pt idx="5">
                  <c:v>8.0978300416522995</c:v>
                </c:pt>
              </c:numCache>
            </c:numRef>
          </c:val>
          <c:extLst xmlns:c16r2="http://schemas.microsoft.com/office/drawing/2015/06/chart">
            <c:ext xmlns:c16="http://schemas.microsoft.com/office/drawing/2014/chart" uri="{C3380CC4-5D6E-409C-BE32-E72D297353CC}">
              <c16:uniqueId val="{00000014-ABB9-451E-820F-580B6E4A4764}"/>
            </c:ext>
          </c:extLst>
        </c:ser>
        <c:ser>
          <c:idx val="13"/>
          <c:order val="5"/>
          <c:tx>
            <c:strRef>
              <c:f>Sheet2!$A$7</c:f>
              <c:strCache>
                <c:ptCount val="1"/>
                <c:pt idx="0">
                  <c:v>Other congenital anomalies</c:v>
                </c:pt>
              </c:strCache>
            </c:strRef>
          </c:tx>
          <c:spPr>
            <a:solidFill>
              <a:schemeClr val="accent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numRef>
              <c:f>Sheet2!$B$1:$G$1</c:f>
              <c:numCache>
                <c:formatCode>General</c:formatCode>
                <c:ptCount val="6"/>
                <c:pt idx="0">
                  <c:v>1990</c:v>
                </c:pt>
                <c:pt idx="1">
                  <c:v>1995</c:v>
                </c:pt>
                <c:pt idx="2">
                  <c:v>2000</c:v>
                </c:pt>
                <c:pt idx="3">
                  <c:v>2005</c:v>
                </c:pt>
                <c:pt idx="4">
                  <c:v>2010</c:v>
                </c:pt>
                <c:pt idx="5">
                  <c:v>2013</c:v>
                </c:pt>
              </c:numCache>
            </c:numRef>
          </c:cat>
          <c:val>
            <c:numRef>
              <c:f>Sheet2!$B$7:$G$7</c:f>
              <c:numCache>
                <c:formatCode>General</c:formatCode>
                <c:ptCount val="6"/>
                <c:pt idx="0">
                  <c:v>4016.2940802078001</c:v>
                </c:pt>
                <c:pt idx="1">
                  <c:v>3348.6253455544002</c:v>
                </c:pt>
                <c:pt idx="2">
                  <c:v>2978.3769590797001</c:v>
                </c:pt>
                <c:pt idx="3">
                  <c:v>3053.2381306686002</c:v>
                </c:pt>
                <c:pt idx="4">
                  <c:v>2929.0947286109999</c:v>
                </c:pt>
                <c:pt idx="5">
                  <c:v>3006.9518648415001</c:v>
                </c:pt>
              </c:numCache>
            </c:numRef>
          </c:val>
          <c:extLst xmlns:c16r2="http://schemas.microsoft.com/office/drawing/2015/06/chart">
            <c:ext xmlns:c16="http://schemas.microsoft.com/office/drawing/2014/chart" uri="{C3380CC4-5D6E-409C-BE32-E72D297353CC}">
              <c16:uniqueId val="{00000015-ABB9-451E-820F-580B6E4A4764}"/>
            </c:ext>
          </c:extLst>
        </c:ser>
        <c:dLbls>
          <c:showLegendKey val="0"/>
          <c:showVal val="0"/>
          <c:showCatName val="0"/>
          <c:showSerName val="0"/>
          <c:showPercent val="0"/>
          <c:showBubbleSize val="0"/>
        </c:dLbls>
        <c:axId val="479367520"/>
        <c:axId val="479370784"/>
      </c:areaChart>
      <c:catAx>
        <c:axId val="479367520"/>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370784"/>
        <c:crosses val="autoZero"/>
        <c:auto val="1"/>
        <c:lblAlgn val="ctr"/>
        <c:lblOffset val="100"/>
        <c:noMultiLvlLbl val="0"/>
      </c:catAx>
      <c:valAx>
        <c:axId val="47937078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Deaths</a:t>
                </a:r>
                <a:r>
                  <a:rPr lang="en-US" baseline="0"/>
                  <a:t> </a:t>
                </a:r>
                <a:r>
                  <a:rPr lang="en-US"/>
                  <a:t> </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36752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Health insurance coverage for children &lt; 5 years, 1990 to 2013</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2537283126142187"/>
          <c:y val="0.15714374096592218"/>
          <c:w val="0.82878189653227452"/>
          <c:h val="0.72427853924937713"/>
        </c:manualLayout>
      </c:layout>
      <c:lineChart>
        <c:grouping val="standard"/>
        <c:varyColors val="0"/>
        <c:ser>
          <c:idx val="1"/>
          <c:order val="0"/>
          <c:tx>
            <c:v>Uninsured</c:v>
          </c:tx>
          <c:spPr>
            <a:ln w="34925" cap="rnd">
              <a:solidFill>
                <a:srgbClr val="00B0F0"/>
              </a:solidFill>
              <a:round/>
            </a:ln>
            <a:effectLst>
              <a:outerShdw blurRad="40000" dist="23000" dir="5400000" rotWithShape="0">
                <a:srgbClr val="000000">
                  <a:alpha val="35000"/>
                </a:srgbClr>
              </a:outerShdw>
            </a:effectLst>
          </c:spPr>
          <c:marker>
            <c:symbol val="none"/>
          </c:marker>
          <c:cat>
            <c:numRef>
              <c:f>Sheet3!$A$6:$A$26</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formatCode="0">
                  <c:v>2004</c:v>
                </c:pt>
                <c:pt idx="12" formatCode="0">
                  <c:v>2005</c:v>
                </c:pt>
                <c:pt idx="13" formatCode="0">
                  <c:v>2006</c:v>
                </c:pt>
                <c:pt idx="14" formatCode="0">
                  <c:v>2007</c:v>
                </c:pt>
                <c:pt idx="15" formatCode="0">
                  <c:v>2008</c:v>
                </c:pt>
                <c:pt idx="16" formatCode="0">
                  <c:v>2009</c:v>
                </c:pt>
                <c:pt idx="17">
                  <c:v>2010</c:v>
                </c:pt>
                <c:pt idx="18">
                  <c:v>2011</c:v>
                </c:pt>
                <c:pt idx="19">
                  <c:v>2012</c:v>
                </c:pt>
                <c:pt idx="20">
                  <c:v>2013</c:v>
                </c:pt>
              </c:numCache>
            </c:numRef>
          </c:cat>
          <c:val>
            <c:numRef>
              <c:f>Sheet3!$D$6:$D$26</c:f>
              <c:numCache>
                <c:formatCode>0.0</c:formatCode>
                <c:ptCount val="21"/>
                <c:pt idx="0">
                  <c:v>13.4</c:v>
                </c:pt>
                <c:pt idx="1">
                  <c:v>14.7</c:v>
                </c:pt>
                <c:pt idx="2">
                  <c:v>13.3</c:v>
                </c:pt>
                <c:pt idx="3">
                  <c:v>12.7</c:v>
                </c:pt>
                <c:pt idx="4">
                  <c:v>14.1</c:v>
                </c:pt>
                <c:pt idx="5">
                  <c:v>12.7</c:v>
                </c:pt>
                <c:pt idx="6">
                  <c:v>11.8</c:v>
                </c:pt>
                <c:pt idx="7">
                  <c:v>12.5</c:v>
                </c:pt>
                <c:pt idx="8">
                  <c:v>11</c:v>
                </c:pt>
                <c:pt idx="9">
                  <c:v>10.5</c:v>
                </c:pt>
                <c:pt idx="10">
                  <c:v>10.1</c:v>
                </c:pt>
                <c:pt idx="11">
                  <c:v>9.1999999999999993</c:v>
                </c:pt>
                <c:pt idx="12">
                  <c:v>9.4</c:v>
                </c:pt>
                <c:pt idx="13">
                  <c:v>9.1999999999999993</c:v>
                </c:pt>
                <c:pt idx="14">
                  <c:v>9.1</c:v>
                </c:pt>
                <c:pt idx="15">
                  <c:v>9.1</c:v>
                </c:pt>
                <c:pt idx="16">
                  <c:v>8.1999999999999993</c:v>
                </c:pt>
                <c:pt idx="17">
                  <c:v>7.6</c:v>
                </c:pt>
                <c:pt idx="18">
                  <c:v>6.9</c:v>
                </c:pt>
                <c:pt idx="19">
                  <c:v>6.7</c:v>
                </c:pt>
                <c:pt idx="20">
                  <c:v>6.5</c:v>
                </c:pt>
              </c:numCache>
            </c:numRef>
          </c:val>
          <c:smooth val="0"/>
        </c:ser>
        <c:ser>
          <c:idx val="2"/>
          <c:order val="1"/>
          <c:tx>
            <c:v>Private</c:v>
          </c:tx>
          <c:spPr>
            <a:ln w="34925" cap="rnd">
              <a:solidFill>
                <a:srgbClr val="002060"/>
              </a:solidFill>
              <a:round/>
            </a:ln>
            <a:effectLst>
              <a:outerShdw blurRad="40000" dist="23000" dir="5400000" rotWithShape="0">
                <a:srgbClr val="000000">
                  <a:alpha val="35000"/>
                </a:srgbClr>
              </a:outerShdw>
            </a:effectLst>
          </c:spPr>
          <c:marker>
            <c:symbol val="none"/>
          </c:marker>
          <c:cat>
            <c:numRef>
              <c:f>Sheet3!$A$6:$A$26</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formatCode="0">
                  <c:v>2004</c:v>
                </c:pt>
                <c:pt idx="12" formatCode="0">
                  <c:v>2005</c:v>
                </c:pt>
                <c:pt idx="13" formatCode="0">
                  <c:v>2006</c:v>
                </c:pt>
                <c:pt idx="14" formatCode="0">
                  <c:v>2007</c:v>
                </c:pt>
                <c:pt idx="15" formatCode="0">
                  <c:v>2008</c:v>
                </c:pt>
                <c:pt idx="16" formatCode="0">
                  <c:v>2009</c:v>
                </c:pt>
                <c:pt idx="17">
                  <c:v>2010</c:v>
                </c:pt>
                <c:pt idx="18">
                  <c:v>2011</c:v>
                </c:pt>
                <c:pt idx="19">
                  <c:v>2012</c:v>
                </c:pt>
                <c:pt idx="20">
                  <c:v>2013</c:v>
                </c:pt>
              </c:numCache>
            </c:numRef>
          </c:cat>
          <c:val>
            <c:numRef>
              <c:f>Sheet3!$R$6:$R$26</c:f>
              <c:numCache>
                <c:formatCode>0.0</c:formatCode>
                <c:ptCount val="21"/>
                <c:pt idx="0">
                  <c:v>60.3</c:v>
                </c:pt>
                <c:pt idx="1">
                  <c:v>57.8</c:v>
                </c:pt>
                <c:pt idx="2">
                  <c:v>59.7</c:v>
                </c:pt>
                <c:pt idx="3">
                  <c:v>61</c:v>
                </c:pt>
                <c:pt idx="4">
                  <c:v>61.3</c:v>
                </c:pt>
                <c:pt idx="5">
                  <c:v>64.7</c:v>
                </c:pt>
                <c:pt idx="6">
                  <c:v>64.7</c:v>
                </c:pt>
                <c:pt idx="7">
                  <c:v>63.1</c:v>
                </c:pt>
                <c:pt idx="8">
                  <c:v>63.4</c:v>
                </c:pt>
                <c:pt idx="9">
                  <c:v>60.7</c:v>
                </c:pt>
                <c:pt idx="10">
                  <c:v>58.2</c:v>
                </c:pt>
                <c:pt idx="11">
                  <c:v>58.1</c:v>
                </c:pt>
                <c:pt idx="12">
                  <c:v>56.6</c:v>
                </c:pt>
                <c:pt idx="13">
                  <c:v>54.7</c:v>
                </c:pt>
                <c:pt idx="14">
                  <c:v>54.1</c:v>
                </c:pt>
                <c:pt idx="15">
                  <c:v>53.2</c:v>
                </c:pt>
                <c:pt idx="16">
                  <c:v>50.1</c:v>
                </c:pt>
                <c:pt idx="17">
                  <c:v>48.3</c:v>
                </c:pt>
                <c:pt idx="18">
                  <c:v>47.8</c:v>
                </c:pt>
                <c:pt idx="19">
                  <c:v>48.4</c:v>
                </c:pt>
                <c:pt idx="20">
                  <c:v>47.3</c:v>
                </c:pt>
              </c:numCache>
            </c:numRef>
          </c:val>
          <c:smooth val="0"/>
        </c:ser>
        <c:ser>
          <c:idx val="3"/>
          <c:order val="2"/>
          <c:tx>
            <c:v>Public/ Medicaid</c:v>
          </c:tx>
          <c:spPr>
            <a:ln w="34925" cap="rnd">
              <a:solidFill>
                <a:srgbClr val="FFFF00"/>
              </a:solidFill>
              <a:round/>
            </a:ln>
            <a:effectLst>
              <a:outerShdw blurRad="40000" dist="23000" dir="5400000" rotWithShape="0">
                <a:srgbClr val="000000">
                  <a:alpha val="35000"/>
                </a:srgbClr>
              </a:outerShdw>
            </a:effectLst>
          </c:spPr>
          <c:marker>
            <c:symbol val="none"/>
          </c:marker>
          <c:cat>
            <c:numRef>
              <c:f>Sheet3!$A$6:$A$26</c:f>
              <c:numCache>
                <c:formatCode>General</c:formatCode>
                <c:ptCount val="21"/>
                <c:pt idx="0">
                  <c:v>1993</c:v>
                </c:pt>
                <c:pt idx="1">
                  <c:v>1994</c:v>
                </c:pt>
                <c:pt idx="2">
                  <c:v>1995</c:v>
                </c:pt>
                <c:pt idx="3">
                  <c:v>1996</c:v>
                </c:pt>
                <c:pt idx="4">
                  <c:v>1997</c:v>
                </c:pt>
                <c:pt idx="5">
                  <c:v>1998</c:v>
                </c:pt>
                <c:pt idx="6">
                  <c:v>1999</c:v>
                </c:pt>
                <c:pt idx="7">
                  <c:v>2000</c:v>
                </c:pt>
                <c:pt idx="8">
                  <c:v>2001</c:v>
                </c:pt>
                <c:pt idx="9">
                  <c:v>2002</c:v>
                </c:pt>
                <c:pt idx="10">
                  <c:v>2003</c:v>
                </c:pt>
                <c:pt idx="11" formatCode="0">
                  <c:v>2004</c:v>
                </c:pt>
                <c:pt idx="12" formatCode="0">
                  <c:v>2005</c:v>
                </c:pt>
                <c:pt idx="13" formatCode="0">
                  <c:v>2006</c:v>
                </c:pt>
                <c:pt idx="14" formatCode="0">
                  <c:v>2007</c:v>
                </c:pt>
                <c:pt idx="15" formatCode="0">
                  <c:v>2008</c:v>
                </c:pt>
                <c:pt idx="16" formatCode="0">
                  <c:v>2009</c:v>
                </c:pt>
                <c:pt idx="17">
                  <c:v>2010</c:v>
                </c:pt>
                <c:pt idx="18">
                  <c:v>2011</c:v>
                </c:pt>
                <c:pt idx="19">
                  <c:v>2012</c:v>
                </c:pt>
                <c:pt idx="20">
                  <c:v>2013</c:v>
                </c:pt>
              </c:numCache>
            </c:numRef>
          </c:cat>
          <c:val>
            <c:numRef>
              <c:f>Sheet3!$AE$6:$AE$26</c:f>
              <c:numCache>
                <c:formatCode>0.0</c:formatCode>
                <c:ptCount val="21"/>
                <c:pt idx="0">
                  <c:v>25.1</c:v>
                </c:pt>
                <c:pt idx="1">
                  <c:v>26.7</c:v>
                </c:pt>
                <c:pt idx="2">
                  <c:v>26.7</c:v>
                </c:pt>
                <c:pt idx="3">
                  <c:v>25.7</c:v>
                </c:pt>
                <c:pt idx="4">
                  <c:v>23.4</c:v>
                </c:pt>
                <c:pt idx="5">
                  <c:v>21.4</c:v>
                </c:pt>
                <c:pt idx="6">
                  <c:v>22.2</c:v>
                </c:pt>
                <c:pt idx="7">
                  <c:v>23.1</c:v>
                </c:pt>
                <c:pt idx="8">
                  <c:v>24.6</c:v>
                </c:pt>
                <c:pt idx="9">
                  <c:v>28.2</c:v>
                </c:pt>
                <c:pt idx="10">
                  <c:v>31.3</c:v>
                </c:pt>
                <c:pt idx="11">
                  <c:v>31.3</c:v>
                </c:pt>
                <c:pt idx="12">
                  <c:v>33</c:v>
                </c:pt>
                <c:pt idx="13">
                  <c:v>35.299999999999997</c:v>
                </c:pt>
                <c:pt idx="14">
                  <c:v>35.4</c:v>
                </c:pt>
                <c:pt idx="15">
                  <c:v>36.6</c:v>
                </c:pt>
                <c:pt idx="16">
                  <c:v>40.200000000000003</c:v>
                </c:pt>
                <c:pt idx="17">
                  <c:v>42.3</c:v>
                </c:pt>
                <c:pt idx="18">
                  <c:v>45.1</c:v>
                </c:pt>
                <c:pt idx="19">
                  <c:v>44.4</c:v>
                </c:pt>
                <c:pt idx="20">
                  <c:v>44.5</c:v>
                </c:pt>
              </c:numCache>
            </c:numRef>
          </c:val>
          <c:smooth val="0"/>
        </c:ser>
        <c:dLbls>
          <c:showLegendKey val="0"/>
          <c:showVal val="0"/>
          <c:showCatName val="0"/>
          <c:showSerName val="0"/>
          <c:showPercent val="0"/>
          <c:showBubbleSize val="0"/>
        </c:dLbls>
        <c:smooth val="0"/>
        <c:axId val="479360992"/>
        <c:axId val="479368064"/>
      </c:lineChart>
      <c:catAx>
        <c:axId val="47936099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368064"/>
        <c:crosses val="autoZero"/>
        <c:auto val="1"/>
        <c:lblAlgn val="ctr"/>
        <c:lblOffset val="100"/>
        <c:noMultiLvlLbl val="0"/>
      </c:catAx>
      <c:valAx>
        <c:axId val="47936806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smtClean="0"/>
                  <a:t>Percentage</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36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Sociodemographic </a:t>
            </a:r>
            <a:r>
              <a:rPr lang="en-US" dirty="0" smtClean="0"/>
              <a:t>index</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231719060278378"/>
          <c:y val="0.17397254067760393"/>
          <c:w val="0.84464553106988016"/>
          <c:h val="0.77619157527412408"/>
        </c:manualLayout>
      </c:layout>
      <c:lineChart>
        <c:grouping val="standard"/>
        <c:varyColors val="0"/>
        <c:ser>
          <c:idx val="0"/>
          <c:order val="0"/>
          <c:tx>
            <c:strRef>
              <c:f>SDS!$A$3</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SDS!$B$2:$AK$2</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SDS!$B$3:$AI$3</c:f>
              <c:numCache>
                <c:formatCode>General</c:formatCode>
                <c:ptCount val="34"/>
                <c:pt idx="0">
                  <c:v>0.81437012799999997</c:v>
                </c:pt>
                <c:pt idx="1">
                  <c:v>0.82013754800000005</c:v>
                </c:pt>
                <c:pt idx="2">
                  <c:v>0.82472290500000001</c:v>
                </c:pt>
                <c:pt idx="3">
                  <c:v>0.82898907200000005</c:v>
                </c:pt>
                <c:pt idx="4">
                  <c:v>0.83342259500000004</c:v>
                </c:pt>
                <c:pt idx="5">
                  <c:v>0.837911395</c:v>
                </c:pt>
                <c:pt idx="6">
                  <c:v>0.842050513</c:v>
                </c:pt>
                <c:pt idx="7">
                  <c:v>0.84614750500000002</c:v>
                </c:pt>
                <c:pt idx="8">
                  <c:v>0.850421015</c:v>
                </c:pt>
                <c:pt idx="9">
                  <c:v>0.85462455000000004</c:v>
                </c:pt>
                <c:pt idx="10">
                  <c:v>0.85814296300000004</c:v>
                </c:pt>
                <c:pt idx="11">
                  <c:v>0.86074052400000001</c:v>
                </c:pt>
                <c:pt idx="12">
                  <c:v>0.86325233599999995</c:v>
                </c:pt>
                <c:pt idx="13">
                  <c:v>0.86604139800000002</c:v>
                </c:pt>
                <c:pt idx="14">
                  <c:v>0.86942955300000002</c:v>
                </c:pt>
                <c:pt idx="15">
                  <c:v>0.87326727800000004</c:v>
                </c:pt>
                <c:pt idx="16">
                  <c:v>0.87726344099999998</c:v>
                </c:pt>
                <c:pt idx="17">
                  <c:v>0.88149100800000002</c:v>
                </c:pt>
                <c:pt idx="18">
                  <c:v>0.88572607199999998</c:v>
                </c:pt>
                <c:pt idx="19">
                  <c:v>0.89019194700000004</c:v>
                </c:pt>
                <c:pt idx="20">
                  <c:v>0.89485709599999996</c:v>
                </c:pt>
                <c:pt idx="21">
                  <c:v>0.89897841599999995</c:v>
                </c:pt>
                <c:pt idx="22">
                  <c:v>0.90254936699999999</c:v>
                </c:pt>
                <c:pt idx="23">
                  <c:v>0.90552088399999997</c:v>
                </c:pt>
                <c:pt idx="24">
                  <c:v>0.908185833</c:v>
                </c:pt>
                <c:pt idx="25">
                  <c:v>0.91070478099999996</c:v>
                </c:pt>
                <c:pt idx="26">
                  <c:v>0.91314435199999999</c:v>
                </c:pt>
                <c:pt idx="27">
                  <c:v>0.91564815200000005</c:v>
                </c:pt>
                <c:pt idx="28">
                  <c:v>0.91819993200000005</c:v>
                </c:pt>
                <c:pt idx="29">
                  <c:v>0.92020039899999995</c:v>
                </c:pt>
                <c:pt idx="30">
                  <c:v>0.92264710900000002</c:v>
                </c:pt>
                <c:pt idx="31">
                  <c:v>0.92547686799999995</c:v>
                </c:pt>
                <c:pt idx="32">
                  <c:v>0.92841996800000004</c:v>
                </c:pt>
                <c:pt idx="33">
                  <c:v>0.93140975299999995</c:v>
                </c:pt>
              </c:numCache>
            </c:numRef>
          </c:val>
          <c:smooth val="0"/>
          <c:extLst xmlns:c16r2="http://schemas.microsoft.com/office/drawing/2015/06/chart">
            <c:ext xmlns:c16="http://schemas.microsoft.com/office/drawing/2014/chart" uri="{C3380CC4-5D6E-409C-BE32-E72D297353CC}">
              <c16:uniqueId val="{00000000-DDEF-4040-834B-804FD6B534C6}"/>
            </c:ext>
          </c:extLst>
        </c:ser>
        <c:ser>
          <c:idx val="1"/>
          <c:order val="1"/>
          <c:tx>
            <c:strRef>
              <c:f>SDS!$A$4</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SDS!$B$2:$AK$2</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SDS!$B$4:$AI$4</c:f>
              <c:numCache>
                <c:formatCode>General</c:formatCode>
                <c:ptCount val="34"/>
                <c:pt idx="0">
                  <c:v>0.71287408799999996</c:v>
                </c:pt>
                <c:pt idx="1">
                  <c:v>0.72097476299999996</c:v>
                </c:pt>
                <c:pt idx="2">
                  <c:v>0.72758363299999995</c:v>
                </c:pt>
                <c:pt idx="3">
                  <c:v>0.73360546900000001</c:v>
                </c:pt>
                <c:pt idx="4">
                  <c:v>0.73938003500000005</c:v>
                </c:pt>
                <c:pt idx="5">
                  <c:v>0.74479936000000002</c:v>
                </c:pt>
                <c:pt idx="6">
                  <c:v>0.75002260300000001</c:v>
                </c:pt>
                <c:pt idx="7">
                  <c:v>0.75513900199999995</c:v>
                </c:pt>
                <c:pt idx="8">
                  <c:v>0.76027718600000005</c:v>
                </c:pt>
                <c:pt idx="9">
                  <c:v>0.76537872799999995</c:v>
                </c:pt>
                <c:pt idx="10">
                  <c:v>0.77033808100000001</c:v>
                </c:pt>
                <c:pt idx="11">
                  <c:v>0.77506509099999998</c:v>
                </c:pt>
                <c:pt idx="12">
                  <c:v>0.77941022000000004</c:v>
                </c:pt>
                <c:pt idx="13">
                  <c:v>0.78317190999999997</c:v>
                </c:pt>
                <c:pt idx="14">
                  <c:v>0.78681400400000001</c:v>
                </c:pt>
                <c:pt idx="15">
                  <c:v>0.79034828000000001</c:v>
                </c:pt>
                <c:pt idx="16">
                  <c:v>0.79423298499999995</c:v>
                </c:pt>
                <c:pt idx="17">
                  <c:v>0.79817063499999996</c:v>
                </c:pt>
                <c:pt idx="18">
                  <c:v>0.80207832800000001</c:v>
                </c:pt>
                <c:pt idx="19">
                  <c:v>0.80580152900000002</c:v>
                </c:pt>
                <c:pt idx="20">
                  <c:v>0.809487242</c:v>
                </c:pt>
                <c:pt idx="21">
                  <c:v>0.81294809999999995</c:v>
                </c:pt>
                <c:pt idx="22">
                  <c:v>0.81606902299999995</c:v>
                </c:pt>
                <c:pt idx="23">
                  <c:v>0.81934096599999995</c:v>
                </c:pt>
                <c:pt idx="24">
                  <c:v>0.82275982299999995</c:v>
                </c:pt>
                <c:pt idx="25">
                  <c:v>0.825826901</c:v>
                </c:pt>
                <c:pt idx="26">
                  <c:v>0.828924942</c:v>
                </c:pt>
                <c:pt idx="27">
                  <c:v>0.83255062800000001</c:v>
                </c:pt>
                <c:pt idx="28">
                  <c:v>0.83631065199999999</c:v>
                </c:pt>
                <c:pt idx="29">
                  <c:v>0.839258324</c:v>
                </c:pt>
                <c:pt idx="30">
                  <c:v>0.84244111600000005</c:v>
                </c:pt>
                <c:pt idx="31">
                  <c:v>0.845691199</c:v>
                </c:pt>
                <c:pt idx="32">
                  <c:v>0.84862241400000005</c:v>
                </c:pt>
                <c:pt idx="33">
                  <c:v>0.85128602499999995</c:v>
                </c:pt>
              </c:numCache>
            </c:numRef>
          </c:val>
          <c:smooth val="0"/>
          <c:extLst xmlns:c16r2="http://schemas.microsoft.com/office/drawing/2015/06/chart">
            <c:ext xmlns:c16="http://schemas.microsoft.com/office/drawing/2014/chart" uri="{C3380CC4-5D6E-409C-BE32-E72D297353CC}">
              <c16:uniqueId val="{00000001-DDEF-4040-834B-804FD6B534C6}"/>
            </c:ext>
          </c:extLst>
        </c:ser>
        <c:ser>
          <c:idx val="2"/>
          <c:order val="2"/>
          <c:tx>
            <c:strRef>
              <c:f>SDS!$A$5</c:f>
              <c:strCache>
                <c:ptCount val="1"/>
                <c:pt idx="0">
                  <c:v>Japan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SDS!$B$2:$AK$2</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SDS!$B$5:$AI$5</c:f>
              <c:numCache>
                <c:formatCode>General</c:formatCode>
                <c:ptCount val="34"/>
                <c:pt idx="0">
                  <c:v>0.74951099399999999</c:v>
                </c:pt>
                <c:pt idx="1">
                  <c:v>0.755331894</c:v>
                </c:pt>
                <c:pt idx="2">
                  <c:v>0.76031516300000002</c:v>
                </c:pt>
                <c:pt idx="3">
                  <c:v>0.76476343300000005</c:v>
                </c:pt>
                <c:pt idx="4">
                  <c:v>0.76948259699999999</c:v>
                </c:pt>
                <c:pt idx="5">
                  <c:v>0.77463045900000005</c:v>
                </c:pt>
                <c:pt idx="6">
                  <c:v>0.77979720299999999</c:v>
                </c:pt>
                <c:pt idx="7">
                  <c:v>0.785341493</c:v>
                </c:pt>
                <c:pt idx="8">
                  <c:v>0.79163505599999995</c:v>
                </c:pt>
                <c:pt idx="9">
                  <c:v>0.79835592099999997</c:v>
                </c:pt>
                <c:pt idx="10">
                  <c:v>0.80541595300000002</c:v>
                </c:pt>
                <c:pt idx="11">
                  <c:v>0.81235475599999996</c:v>
                </c:pt>
                <c:pt idx="12">
                  <c:v>0.81895017299999995</c:v>
                </c:pt>
                <c:pt idx="13">
                  <c:v>0.82500093299999999</c:v>
                </c:pt>
                <c:pt idx="14">
                  <c:v>0.83051784799999995</c:v>
                </c:pt>
                <c:pt idx="15">
                  <c:v>0.83573988600000004</c:v>
                </c:pt>
                <c:pt idx="16">
                  <c:v>0.84107968399999999</c:v>
                </c:pt>
                <c:pt idx="17">
                  <c:v>0.846194326</c:v>
                </c:pt>
                <c:pt idx="18">
                  <c:v>0.85053413200000005</c:v>
                </c:pt>
                <c:pt idx="19">
                  <c:v>0.85438693600000004</c:v>
                </c:pt>
                <c:pt idx="20">
                  <c:v>0.85798603699999998</c:v>
                </c:pt>
                <c:pt idx="21">
                  <c:v>0.86151349300000002</c:v>
                </c:pt>
                <c:pt idx="22">
                  <c:v>0.86484291599999996</c:v>
                </c:pt>
                <c:pt idx="23">
                  <c:v>0.867808943</c:v>
                </c:pt>
                <c:pt idx="24">
                  <c:v>0.87064121900000002</c:v>
                </c:pt>
                <c:pt idx="25">
                  <c:v>0.87300542400000003</c:v>
                </c:pt>
                <c:pt idx="26">
                  <c:v>0.87553234300000005</c:v>
                </c:pt>
                <c:pt idx="27">
                  <c:v>0.87839352400000004</c:v>
                </c:pt>
                <c:pt idx="28">
                  <c:v>0.88072786999999997</c:v>
                </c:pt>
                <c:pt idx="29">
                  <c:v>0.88242505599999999</c:v>
                </c:pt>
                <c:pt idx="30">
                  <c:v>0.88447225200000001</c:v>
                </c:pt>
                <c:pt idx="31">
                  <c:v>0.88647209599999999</c:v>
                </c:pt>
                <c:pt idx="32">
                  <c:v>0.88863055599999996</c:v>
                </c:pt>
                <c:pt idx="33">
                  <c:v>0.89098172099999995</c:v>
                </c:pt>
              </c:numCache>
            </c:numRef>
          </c:val>
          <c:smooth val="0"/>
          <c:extLst xmlns:c16r2="http://schemas.microsoft.com/office/drawing/2015/06/chart">
            <c:ext xmlns:c16="http://schemas.microsoft.com/office/drawing/2014/chart" uri="{C3380CC4-5D6E-409C-BE32-E72D297353CC}">
              <c16:uniqueId val="{00000002-DDEF-4040-834B-804FD6B534C6}"/>
            </c:ext>
          </c:extLst>
        </c:ser>
        <c:ser>
          <c:idx val="3"/>
          <c:order val="3"/>
          <c:tx>
            <c:strRef>
              <c:f>SDS!$A$6</c:f>
              <c:strCache>
                <c:ptCount val="1"/>
                <c:pt idx="0">
                  <c:v>United Kingdom</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SDS!$B$2:$AK$2</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SDS!$B$6:$AI$6</c:f>
              <c:numCache>
                <c:formatCode>General</c:formatCode>
                <c:ptCount val="34"/>
                <c:pt idx="0">
                  <c:v>0.73642701399999999</c:v>
                </c:pt>
                <c:pt idx="1">
                  <c:v>0.74141519899999997</c:v>
                </c:pt>
                <c:pt idx="2">
                  <c:v>0.74596208100000005</c:v>
                </c:pt>
                <c:pt idx="3">
                  <c:v>0.75065272999999999</c:v>
                </c:pt>
                <c:pt idx="4">
                  <c:v>0.75558367199999998</c:v>
                </c:pt>
                <c:pt idx="5">
                  <c:v>0.76085796500000002</c:v>
                </c:pt>
                <c:pt idx="6">
                  <c:v>0.76631860200000002</c:v>
                </c:pt>
                <c:pt idx="7">
                  <c:v>0.77209377199999996</c:v>
                </c:pt>
                <c:pt idx="8">
                  <c:v>0.77831562399999998</c:v>
                </c:pt>
                <c:pt idx="9">
                  <c:v>0.784620125</c:v>
                </c:pt>
                <c:pt idx="10">
                  <c:v>0.79086157400000001</c:v>
                </c:pt>
                <c:pt idx="11">
                  <c:v>0.79649534099999997</c:v>
                </c:pt>
                <c:pt idx="12">
                  <c:v>0.80175293199999997</c:v>
                </c:pt>
                <c:pt idx="13">
                  <c:v>0.80693979900000001</c:v>
                </c:pt>
                <c:pt idx="14">
                  <c:v>0.81246805099999997</c:v>
                </c:pt>
                <c:pt idx="15">
                  <c:v>0.818015928</c:v>
                </c:pt>
                <c:pt idx="16">
                  <c:v>0.82355189900000003</c:v>
                </c:pt>
                <c:pt idx="17">
                  <c:v>0.82938057099999996</c:v>
                </c:pt>
                <c:pt idx="18">
                  <c:v>0.83542557500000003</c:v>
                </c:pt>
                <c:pt idx="19">
                  <c:v>0.84163164700000004</c:v>
                </c:pt>
                <c:pt idx="20">
                  <c:v>0.84792644500000003</c:v>
                </c:pt>
                <c:pt idx="21">
                  <c:v>0.85365194099999997</c:v>
                </c:pt>
                <c:pt idx="22">
                  <c:v>0.85857009399999995</c:v>
                </c:pt>
                <c:pt idx="23">
                  <c:v>0.86283128200000003</c:v>
                </c:pt>
                <c:pt idx="24">
                  <c:v>0.86667377899999998</c:v>
                </c:pt>
                <c:pt idx="25">
                  <c:v>0.87009730900000004</c:v>
                </c:pt>
                <c:pt idx="26">
                  <c:v>0.87314373499999998</c:v>
                </c:pt>
                <c:pt idx="27">
                  <c:v>0.875865</c:v>
                </c:pt>
                <c:pt idx="28">
                  <c:v>0.87809805799999996</c:v>
                </c:pt>
                <c:pt idx="29">
                  <c:v>0.87955123099999999</c:v>
                </c:pt>
                <c:pt idx="30">
                  <c:v>0.88136751300000005</c:v>
                </c:pt>
                <c:pt idx="31">
                  <c:v>0.88346352299999997</c:v>
                </c:pt>
                <c:pt idx="32">
                  <c:v>0.88558495199999998</c:v>
                </c:pt>
                <c:pt idx="33">
                  <c:v>0.88783277699999996</c:v>
                </c:pt>
              </c:numCache>
            </c:numRef>
          </c:val>
          <c:smooth val="0"/>
          <c:extLst xmlns:c16r2="http://schemas.microsoft.com/office/drawing/2015/06/chart">
            <c:ext xmlns:c16="http://schemas.microsoft.com/office/drawing/2014/chart" uri="{C3380CC4-5D6E-409C-BE32-E72D297353CC}">
              <c16:uniqueId val="{00000003-DDEF-4040-834B-804FD6B534C6}"/>
            </c:ext>
          </c:extLst>
        </c:ser>
        <c:ser>
          <c:idx val="4"/>
          <c:order val="4"/>
          <c:tx>
            <c:strRef>
              <c:f>SDS!$A$7</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SDS!$B$2:$AK$2</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SDS!$B$7:$AI$7</c:f>
              <c:numCache>
                <c:formatCode>General</c:formatCode>
                <c:ptCount val="34"/>
                <c:pt idx="0">
                  <c:v>0.840275467</c:v>
                </c:pt>
                <c:pt idx="1">
                  <c:v>0.84327925199999998</c:v>
                </c:pt>
                <c:pt idx="2">
                  <c:v>0.84513574400000002</c:v>
                </c:pt>
                <c:pt idx="3">
                  <c:v>0.847039981</c:v>
                </c:pt>
                <c:pt idx="4">
                  <c:v>0.84956379699999995</c:v>
                </c:pt>
                <c:pt idx="5">
                  <c:v>0.85224834900000002</c:v>
                </c:pt>
                <c:pt idx="6">
                  <c:v>0.85470183700000002</c:v>
                </c:pt>
                <c:pt idx="7">
                  <c:v>0.856808444</c:v>
                </c:pt>
                <c:pt idx="8">
                  <c:v>0.858803863</c:v>
                </c:pt>
                <c:pt idx="9">
                  <c:v>0.860818321</c:v>
                </c:pt>
                <c:pt idx="10">
                  <c:v>0.86283124700000002</c:v>
                </c:pt>
                <c:pt idx="11">
                  <c:v>0.86457201400000006</c:v>
                </c:pt>
                <c:pt idx="12">
                  <c:v>0.86660048099999998</c:v>
                </c:pt>
                <c:pt idx="13">
                  <c:v>0.86857865899999998</c:v>
                </c:pt>
                <c:pt idx="14">
                  <c:v>0.87083300600000002</c:v>
                </c:pt>
                <c:pt idx="15">
                  <c:v>0.87316313800000001</c:v>
                </c:pt>
                <c:pt idx="16">
                  <c:v>0.87587294900000001</c:v>
                </c:pt>
                <c:pt idx="17">
                  <c:v>0.87876378499999996</c:v>
                </c:pt>
                <c:pt idx="18">
                  <c:v>0.88163928700000005</c:v>
                </c:pt>
                <c:pt idx="19">
                  <c:v>0.884512835</c:v>
                </c:pt>
                <c:pt idx="20">
                  <c:v>0.88739072699999999</c:v>
                </c:pt>
                <c:pt idx="21">
                  <c:v>0.88984962400000001</c:v>
                </c:pt>
                <c:pt idx="22">
                  <c:v>0.89209334500000004</c:v>
                </c:pt>
                <c:pt idx="23">
                  <c:v>0.89430144700000003</c:v>
                </c:pt>
                <c:pt idx="24">
                  <c:v>0.896713749</c:v>
                </c:pt>
                <c:pt idx="25">
                  <c:v>0.89939271799999998</c:v>
                </c:pt>
                <c:pt idx="26">
                  <c:v>0.90248948600000001</c:v>
                </c:pt>
                <c:pt idx="27">
                  <c:v>0.905888833</c:v>
                </c:pt>
                <c:pt idx="28">
                  <c:v>0.90926453500000004</c:v>
                </c:pt>
                <c:pt idx="29">
                  <c:v>0.91232187499999995</c:v>
                </c:pt>
                <c:pt idx="30">
                  <c:v>0.91551744499999999</c:v>
                </c:pt>
                <c:pt idx="31">
                  <c:v>0.91880228600000002</c:v>
                </c:pt>
                <c:pt idx="32">
                  <c:v>0.92211501699999998</c:v>
                </c:pt>
                <c:pt idx="33">
                  <c:v>0.92524223800000005</c:v>
                </c:pt>
              </c:numCache>
            </c:numRef>
          </c:val>
          <c:smooth val="0"/>
          <c:extLst xmlns:c16r2="http://schemas.microsoft.com/office/drawing/2015/06/chart">
            <c:ext xmlns:c16="http://schemas.microsoft.com/office/drawing/2014/chart" uri="{C3380CC4-5D6E-409C-BE32-E72D297353CC}">
              <c16:uniqueId val="{00000004-DDEF-4040-834B-804FD6B534C6}"/>
            </c:ext>
          </c:extLst>
        </c:ser>
        <c:dLbls>
          <c:showLegendKey val="0"/>
          <c:showVal val="0"/>
          <c:showCatName val="0"/>
          <c:showSerName val="0"/>
          <c:showPercent val="0"/>
          <c:showBubbleSize val="0"/>
        </c:dLbls>
        <c:smooth val="0"/>
        <c:axId val="479358272"/>
        <c:axId val="479369152"/>
      </c:lineChart>
      <c:catAx>
        <c:axId val="479358272"/>
        <c:scaling>
          <c:orientation val="minMax"/>
        </c:scaling>
        <c:delete val="1"/>
        <c:axPos val="b"/>
        <c:numFmt formatCode="General" sourceLinked="1"/>
        <c:majorTickMark val="none"/>
        <c:minorTickMark val="none"/>
        <c:tickLblPos val="nextTo"/>
        <c:crossAx val="479369152"/>
        <c:crosses val="autoZero"/>
        <c:auto val="1"/>
        <c:lblAlgn val="ctr"/>
        <c:lblOffset val="100"/>
        <c:noMultiLvlLbl val="0"/>
      </c:catAx>
      <c:valAx>
        <c:axId val="479369152"/>
        <c:scaling>
          <c:orientation val="minMax"/>
          <c:min val="0.70000000000000007"/>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dirty="0" smtClean="0"/>
                  <a:t>SDI</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35827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Maternal education, years </a:t>
            </a:r>
            <a:r>
              <a:rPr lang="en-US" dirty="0" smtClean="0"/>
              <a:t>pc</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2"/>
          <c:order val="0"/>
          <c:tx>
            <c:strRef>
              <c:f>'Mat ed'!$A$2</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'Mat ed'!$AP$1:$BM$1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'Mat ed'!$AP$2:$BM$2</c:f>
              <c:numCache>
                <c:formatCode>General</c:formatCode>
                <c:ptCount val="24"/>
                <c:pt idx="0">
                  <c:v>12.993518</c:v>
                </c:pt>
                <c:pt idx="1">
                  <c:v>13.093983</c:v>
                </c:pt>
                <c:pt idx="2">
                  <c:v>13.18933</c:v>
                </c:pt>
                <c:pt idx="3">
                  <c:v>13.280203999999999</c:v>
                </c:pt>
                <c:pt idx="4">
                  <c:v>13.366906999999999</c:v>
                </c:pt>
                <c:pt idx="5">
                  <c:v>13.449614</c:v>
                </c:pt>
                <c:pt idx="6">
                  <c:v>13.529598999999999</c:v>
                </c:pt>
                <c:pt idx="7">
                  <c:v>13.609057999999999</c:v>
                </c:pt>
                <c:pt idx="8">
                  <c:v>13.687816</c:v>
                </c:pt>
                <c:pt idx="9">
                  <c:v>13.766256</c:v>
                </c:pt>
                <c:pt idx="10">
                  <c:v>13.845283999999999</c:v>
                </c:pt>
                <c:pt idx="11">
                  <c:v>13.925457</c:v>
                </c:pt>
                <c:pt idx="12">
                  <c:v>14.006703</c:v>
                </c:pt>
                <c:pt idx="13">
                  <c:v>14.088535</c:v>
                </c:pt>
                <c:pt idx="14">
                  <c:v>14.170631999999999</c:v>
                </c:pt>
                <c:pt idx="15">
                  <c:v>14.253011000000001</c:v>
                </c:pt>
                <c:pt idx="16">
                  <c:v>14.336042000000001</c:v>
                </c:pt>
                <c:pt idx="17">
                  <c:v>14.420183</c:v>
                </c:pt>
                <c:pt idx="18">
                  <c:v>14.505357999999999</c:v>
                </c:pt>
                <c:pt idx="19">
                  <c:v>14.591097</c:v>
                </c:pt>
                <c:pt idx="20">
                  <c:v>14.676644</c:v>
                </c:pt>
                <c:pt idx="21">
                  <c:v>14.761911</c:v>
                </c:pt>
                <c:pt idx="22">
                  <c:v>14.846776999999999</c:v>
                </c:pt>
                <c:pt idx="23">
                  <c:v>14.931111</c:v>
                </c:pt>
              </c:numCache>
            </c:numRef>
          </c:val>
          <c:smooth val="0"/>
          <c:extLst xmlns:c16r2="http://schemas.microsoft.com/office/drawing/2015/06/chart">
            <c:ext xmlns:c16="http://schemas.microsoft.com/office/drawing/2014/chart" uri="{C3380CC4-5D6E-409C-BE32-E72D297353CC}">
              <c16:uniqueId val="{00000002-8E31-4D94-A7EF-4AC273F1D42A}"/>
            </c:ext>
          </c:extLst>
        </c:ser>
        <c:ser>
          <c:idx val="3"/>
          <c:order val="1"/>
          <c:tx>
            <c:strRef>
              <c:f>'Mat ed'!$A$3</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'Mat ed'!$AP$1:$BM$1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'Mat ed'!$AP$3:$BM$3</c:f>
              <c:numCache>
                <c:formatCode>General</c:formatCode>
                <c:ptCount val="24"/>
                <c:pt idx="0">
                  <c:v>10.249153</c:v>
                </c:pt>
                <c:pt idx="1">
                  <c:v>10.354174</c:v>
                </c:pt>
                <c:pt idx="2">
                  <c:v>10.459536</c:v>
                </c:pt>
                <c:pt idx="3">
                  <c:v>10.563359</c:v>
                </c:pt>
                <c:pt idx="4">
                  <c:v>10.664804</c:v>
                </c:pt>
                <c:pt idx="5">
                  <c:v>10.763742000000001</c:v>
                </c:pt>
                <c:pt idx="6">
                  <c:v>10.876246999999999</c:v>
                </c:pt>
                <c:pt idx="7">
                  <c:v>10.990114</c:v>
                </c:pt>
                <c:pt idx="8">
                  <c:v>11.105202</c:v>
                </c:pt>
                <c:pt idx="9">
                  <c:v>11.221428</c:v>
                </c:pt>
                <c:pt idx="10">
                  <c:v>11.339040000000001</c:v>
                </c:pt>
                <c:pt idx="11">
                  <c:v>11.458553</c:v>
                </c:pt>
                <c:pt idx="12">
                  <c:v>11.579601</c:v>
                </c:pt>
                <c:pt idx="13">
                  <c:v>11.702702</c:v>
                </c:pt>
                <c:pt idx="14">
                  <c:v>11.827804</c:v>
                </c:pt>
                <c:pt idx="15">
                  <c:v>11.954148999999999</c:v>
                </c:pt>
                <c:pt idx="16">
                  <c:v>12.081156999999999</c:v>
                </c:pt>
                <c:pt idx="17">
                  <c:v>12.208881</c:v>
                </c:pt>
                <c:pt idx="18">
                  <c:v>12.337543999999999</c:v>
                </c:pt>
                <c:pt idx="19">
                  <c:v>12.466431</c:v>
                </c:pt>
                <c:pt idx="20">
                  <c:v>12.595077</c:v>
                </c:pt>
                <c:pt idx="21">
                  <c:v>12.723325000000001</c:v>
                </c:pt>
                <c:pt idx="22">
                  <c:v>12.850975999999999</c:v>
                </c:pt>
                <c:pt idx="23">
                  <c:v>12.977838999999999</c:v>
                </c:pt>
              </c:numCache>
            </c:numRef>
          </c:val>
          <c:smooth val="0"/>
          <c:extLst xmlns:c16r2="http://schemas.microsoft.com/office/drawing/2015/06/chart">
            <c:ext xmlns:c16="http://schemas.microsoft.com/office/drawing/2014/chart" uri="{C3380CC4-5D6E-409C-BE32-E72D297353CC}">
              <c16:uniqueId val="{00000003-8E31-4D94-A7EF-4AC273F1D42A}"/>
            </c:ext>
          </c:extLst>
        </c:ser>
        <c:ser>
          <c:idx val="4"/>
          <c:order val="2"/>
          <c:tx>
            <c:strRef>
              <c:f>'Mat ed'!$A$4</c:f>
              <c:strCache>
                <c:ptCount val="1"/>
                <c:pt idx="0">
                  <c:v>Japan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'Mat ed'!$AP$1:$BM$1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'Mat ed'!$AP$4:$BM$4</c:f>
              <c:numCache>
                <c:formatCode>General</c:formatCode>
                <c:ptCount val="24"/>
                <c:pt idx="0">
                  <c:v>11.710362</c:v>
                </c:pt>
                <c:pt idx="1">
                  <c:v>11.842943</c:v>
                </c:pt>
                <c:pt idx="2">
                  <c:v>11.977311</c:v>
                </c:pt>
                <c:pt idx="3">
                  <c:v>12.113682000000001</c:v>
                </c:pt>
                <c:pt idx="4">
                  <c:v>12.248716</c:v>
                </c:pt>
                <c:pt idx="5">
                  <c:v>12.382674</c:v>
                </c:pt>
                <c:pt idx="6">
                  <c:v>12.523650999999999</c:v>
                </c:pt>
                <c:pt idx="7">
                  <c:v>12.663202</c:v>
                </c:pt>
                <c:pt idx="8">
                  <c:v>12.800649999999999</c:v>
                </c:pt>
                <c:pt idx="9">
                  <c:v>12.935114</c:v>
                </c:pt>
                <c:pt idx="10">
                  <c:v>13.066272</c:v>
                </c:pt>
                <c:pt idx="11">
                  <c:v>13.195217</c:v>
                </c:pt>
                <c:pt idx="12">
                  <c:v>13.320202</c:v>
                </c:pt>
                <c:pt idx="13">
                  <c:v>13.440863999999999</c:v>
                </c:pt>
                <c:pt idx="14">
                  <c:v>13.55899</c:v>
                </c:pt>
                <c:pt idx="15">
                  <c:v>13.674108</c:v>
                </c:pt>
                <c:pt idx="16">
                  <c:v>13.786041000000001</c:v>
                </c:pt>
                <c:pt idx="17">
                  <c:v>13.895172000000001</c:v>
                </c:pt>
                <c:pt idx="18">
                  <c:v>14.002151</c:v>
                </c:pt>
                <c:pt idx="19">
                  <c:v>14.107492000000001</c:v>
                </c:pt>
                <c:pt idx="20">
                  <c:v>14.210825</c:v>
                </c:pt>
                <c:pt idx="21">
                  <c:v>14.312165</c:v>
                </c:pt>
                <c:pt idx="22">
                  <c:v>14.411505999999999</c:v>
                </c:pt>
                <c:pt idx="23">
                  <c:v>14.508842</c:v>
                </c:pt>
              </c:numCache>
            </c:numRef>
          </c:val>
          <c:smooth val="0"/>
          <c:extLst xmlns:c16r2="http://schemas.microsoft.com/office/drawing/2015/06/chart">
            <c:ext xmlns:c16="http://schemas.microsoft.com/office/drawing/2014/chart" uri="{C3380CC4-5D6E-409C-BE32-E72D297353CC}">
              <c16:uniqueId val="{00000004-8E31-4D94-A7EF-4AC273F1D42A}"/>
            </c:ext>
          </c:extLst>
        </c:ser>
        <c:ser>
          <c:idx val="5"/>
          <c:order val="3"/>
          <c:tx>
            <c:strRef>
              <c:f>'Mat ed'!$A$5</c:f>
              <c:strCache>
                <c:ptCount val="1"/>
                <c:pt idx="0">
                  <c:v>United Kingdom</c:v>
                </c:pt>
              </c:strCache>
            </c:strRef>
          </c:tx>
          <c:spPr>
            <a:ln w="34925" cap="rnd">
              <a:solidFill>
                <a:schemeClr val="bg2">
                  <a:lumMod val="50000"/>
                </a:schemeClr>
              </a:solidFill>
              <a:round/>
            </a:ln>
            <a:effectLst>
              <a:outerShdw blurRad="57150" dist="19050" dir="5400000" algn="ctr" rotWithShape="0">
                <a:srgbClr val="000000">
                  <a:alpha val="63000"/>
                </a:srgbClr>
              </a:outerShdw>
            </a:effectLst>
          </c:spPr>
          <c:marker>
            <c:symbol val="none"/>
          </c:marker>
          <c:cat>
            <c:numRef>
              <c:f>'Mat ed'!$AP$1:$BM$1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'Mat ed'!$AP$5:$BM$5</c:f>
              <c:numCache>
                <c:formatCode>General</c:formatCode>
                <c:ptCount val="24"/>
                <c:pt idx="0">
                  <c:v>10.988858</c:v>
                </c:pt>
                <c:pt idx="1">
                  <c:v>11.144375</c:v>
                </c:pt>
                <c:pt idx="2">
                  <c:v>11.298295</c:v>
                </c:pt>
                <c:pt idx="3">
                  <c:v>11.449686</c:v>
                </c:pt>
                <c:pt idx="4">
                  <c:v>11.59796</c:v>
                </c:pt>
                <c:pt idx="5">
                  <c:v>11.743217</c:v>
                </c:pt>
                <c:pt idx="6">
                  <c:v>11.884572</c:v>
                </c:pt>
                <c:pt idx="7">
                  <c:v>12.023567</c:v>
                </c:pt>
                <c:pt idx="8">
                  <c:v>12.160015</c:v>
                </c:pt>
                <c:pt idx="9">
                  <c:v>12.294129</c:v>
                </c:pt>
                <c:pt idx="10">
                  <c:v>12.426199</c:v>
                </c:pt>
                <c:pt idx="11">
                  <c:v>12.556259000000001</c:v>
                </c:pt>
                <c:pt idx="12">
                  <c:v>12.684578</c:v>
                </c:pt>
                <c:pt idx="13">
                  <c:v>12.811749000000001</c:v>
                </c:pt>
                <c:pt idx="14">
                  <c:v>12.938361</c:v>
                </c:pt>
                <c:pt idx="15">
                  <c:v>13.064401</c:v>
                </c:pt>
                <c:pt idx="16">
                  <c:v>13.1891</c:v>
                </c:pt>
                <c:pt idx="17">
                  <c:v>13.312381999999999</c:v>
                </c:pt>
                <c:pt idx="18">
                  <c:v>13.434861</c:v>
                </c:pt>
                <c:pt idx="19">
                  <c:v>13.556869000000001</c:v>
                </c:pt>
                <c:pt idx="20">
                  <c:v>13.676816000000001</c:v>
                </c:pt>
                <c:pt idx="21">
                  <c:v>13.79468</c:v>
                </c:pt>
                <c:pt idx="22">
                  <c:v>13.910434</c:v>
                </c:pt>
                <c:pt idx="23">
                  <c:v>14.024051999999999</c:v>
                </c:pt>
              </c:numCache>
            </c:numRef>
          </c:val>
          <c:smooth val="0"/>
        </c:ser>
        <c:ser>
          <c:idx val="0"/>
          <c:order val="4"/>
          <c:tx>
            <c:strRef>
              <c:f>'Mat ed'!$A$6</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'Mat ed'!$AP$1:$BM$1</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'Mat ed'!$AP$6:$BM$6</c:f>
              <c:numCache>
                <c:formatCode>General</c:formatCode>
                <c:ptCount val="24"/>
                <c:pt idx="0">
                  <c:v>12.977532999999999</c:v>
                </c:pt>
                <c:pt idx="1">
                  <c:v>13.009878</c:v>
                </c:pt>
                <c:pt idx="2">
                  <c:v>13.035878</c:v>
                </c:pt>
                <c:pt idx="3">
                  <c:v>13.057295999999999</c:v>
                </c:pt>
                <c:pt idx="4">
                  <c:v>13.076093999999999</c:v>
                </c:pt>
                <c:pt idx="5">
                  <c:v>13.09254</c:v>
                </c:pt>
                <c:pt idx="6">
                  <c:v>13.120346</c:v>
                </c:pt>
                <c:pt idx="7">
                  <c:v>13.147805</c:v>
                </c:pt>
                <c:pt idx="8">
                  <c:v>13.175611999999999</c:v>
                </c:pt>
                <c:pt idx="9">
                  <c:v>13.206117000000001</c:v>
                </c:pt>
                <c:pt idx="10">
                  <c:v>13.240080000000001</c:v>
                </c:pt>
                <c:pt idx="11">
                  <c:v>13.278157</c:v>
                </c:pt>
                <c:pt idx="12">
                  <c:v>13.321278</c:v>
                </c:pt>
                <c:pt idx="13">
                  <c:v>13.370241999999999</c:v>
                </c:pt>
                <c:pt idx="14">
                  <c:v>13.425431</c:v>
                </c:pt>
                <c:pt idx="15">
                  <c:v>13.487107999999999</c:v>
                </c:pt>
                <c:pt idx="16">
                  <c:v>13.555191000000001</c:v>
                </c:pt>
                <c:pt idx="17">
                  <c:v>13.629208</c:v>
                </c:pt>
                <c:pt idx="18">
                  <c:v>13.708629999999999</c:v>
                </c:pt>
                <c:pt idx="19">
                  <c:v>13.793296</c:v>
                </c:pt>
                <c:pt idx="20">
                  <c:v>13.883201</c:v>
                </c:pt>
                <c:pt idx="21">
                  <c:v>13.976770999999999</c:v>
                </c:pt>
                <c:pt idx="22">
                  <c:v>14.073479000000001</c:v>
                </c:pt>
                <c:pt idx="23">
                  <c:v>14.172751999999999</c:v>
                </c:pt>
              </c:numCache>
            </c:numRef>
          </c:val>
          <c:smooth val="0"/>
        </c:ser>
        <c:dLbls>
          <c:showLegendKey val="0"/>
          <c:showVal val="0"/>
          <c:showCatName val="0"/>
          <c:showSerName val="0"/>
          <c:showPercent val="0"/>
          <c:showBubbleSize val="0"/>
        </c:dLbls>
        <c:smooth val="0"/>
        <c:axId val="479358816"/>
        <c:axId val="479371328"/>
      </c:lineChart>
      <c:catAx>
        <c:axId val="47935881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371328"/>
        <c:crosses val="autoZero"/>
        <c:auto val="1"/>
        <c:lblAlgn val="ctr"/>
        <c:lblOffset val="100"/>
        <c:noMultiLvlLbl val="0"/>
      </c:catAx>
      <c:valAx>
        <c:axId val="479371328"/>
        <c:scaling>
          <c:orientation val="minMax"/>
          <c:max val="16"/>
          <c:min val="1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Years of education per capita</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3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GRC!$B$4:$B$25</c:f>
              <c:numCache>
                <c:formatCode>General</c:formatCode>
                <c:ptCount val="22"/>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numCache>
            </c:numRef>
          </c:cat>
          <c:val>
            <c:numRef>
              <c:f>GRC!$F$4:$F$25</c:f>
              <c:numCache>
                <c:formatCode>0%</c:formatCode>
                <c:ptCount val="22"/>
                <c:pt idx="0">
                  <c:v>0.26384752829064917</c:v>
                </c:pt>
                <c:pt idx="1">
                  <c:v>0.27204088613033078</c:v>
                </c:pt>
                <c:pt idx="2">
                  <c:v>0.27472527472527475</c:v>
                </c:pt>
                <c:pt idx="3">
                  <c:v>0.32953181272509002</c:v>
                </c:pt>
                <c:pt idx="4">
                  <c:v>0.3299684542586751</c:v>
                </c:pt>
                <c:pt idx="5">
                  <c:v>0.33734249713631159</c:v>
                </c:pt>
                <c:pt idx="6">
                  <c:v>0.31161647203441917</c:v>
                </c:pt>
                <c:pt idx="7">
                  <c:v>0.2892007321537523</c:v>
                </c:pt>
                <c:pt idx="8">
                  <c:v>0.2968009478672986</c:v>
                </c:pt>
                <c:pt idx="9">
                  <c:v>0.33294324166179051</c:v>
                </c:pt>
                <c:pt idx="10">
                  <c:v>0.29891956782713086</c:v>
                </c:pt>
                <c:pt idx="11">
                  <c:v>0.30960451977401132</c:v>
                </c:pt>
                <c:pt idx="12">
                  <c:v>0.28332371609924983</c:v>
                </c:pt>
                <c:pt idx="13">
                  <c:v>0.3094660194174757</c:v>
                </c:pt>
                <c:pt idx="14">
                  <c:v>0.32471626733921816</c:v>
                </c:pt>
                <c:pt idx="15">
                  <c:v>0.29731379731379731</c:v>
                </c:pt>
                <c:pt idx="16">
                  <c:v>0.26029132362254592</c:v>
                </c:pt>
                <c:pt idx="17">
                  <c:v>0.30460801915020946</c:v>
                </c:pt>
                <c:pt idx="18">
                  <c:v>0.28331332533013204</c:v>
                </c:pt>
                <c:pt idx="19">
                  <c:v>0.25546448087431695</c:v>
                </c:pt>
                <c:pt idx="20">
                  <c:v>0.27</c:v>
                </c:pt>
                <c:pt idx="21">
                  <c:v>0.28467153284671531</c:v>
                </c:pt>
              </c:numCache>
            </c:numRef>
          </c:val>
          <c:smooth val="0"/>
        </c:ser>
        <c:dLbls>
          <c:showLegendKey val="0"/>
          <c:showVal val="0"/>
          <c:showCatName val="0"/>
          <c:showSerName val="0"/>
          <c:showPercent val="0"/>
          <c:showBubbleSize val="0"/>
        </c:dLbls>
        <c:smooth val="0"/>
        <c:axId val="409410640"/>
        <c:axId val="409411184"/>
      </c:lineChart>
      <c:catAx>
        <c:axId val="40941064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409411184"/>
        <c:crosses val="autoZero"/>
        <c:auto val="1"/>
        <c:lblAlgn val="ctr"/>
        <c:lblOffset val="100"/>
        <c:noMultiLvlLbl val="0"/>
      </c:catAx>
      <c:valAx>
        <c:axId val="409411184"/>
        <c:scaling>
          <c:orientation val="minMax"/>
          <c:min val="0.2"/>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all deaths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9410640"/>
        <c:crosses val="autoZero"/>
        <c:crossBetween val="between"/>
      </c:valAx>
      <c:spPr>
        <a:noFill/>
        <a:ln>
          <a:noFill/>
        </a:ln>
        <a:effectLst/>
      </c:spPr>
    </c:plotArea>
    <c:plotVisOnly val="1"/>
    <c:dispBlanksAs val="gap"/>
    <c:showDLblsOverMax val="0"/>
  </c:chart>
  <c:spPr>
    <a:solidFill>
      <a:schemeClr val="bg1"/>
    </a:solidFill>
    <a:ln w="38100" cap="flat" cmpd="sng" algn="ctr">
      <a:solidFill>
        <a:schemeClr val="accent1"/>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000" dirty="0"/>
              <a:t>Mortality rate &lt; 5 years for US and peers, 1990-2013</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'U5'!$A$2</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'U5'!$B$1:$G$1</c:f>
              <c:numCache>
                <c:formatCode>General</c:formatCode>
                <c:ptCount val="6"/>
                <c:pt idx="0">
                  <c:v>1990</c:v>
                </c:pt>
                <c:pt idx="1">
                  <c:v>1995</c:v>
                </c:pt>
                <c:pt idx="2">
                  <c:v>2000</c:v>
                </c:pt>
                <c:pt idx="3">
                  <c:v>2005</c:v>
                </c:pt>
                <c:pt idx="4">
                  <c:v>2010</c:v>
                </c:pt>
                <c:pt idx="5">
                  <c:v>2013</c:v>
                </c:pt>
              </c:numCache>
            </c:numRef>
          </c:cat>
          <c:val>
            <c:numRef>
              <c:f>'U5'!$B$2:$G$2</c:f>
              <c:numCache>
                <c:formatCode>General</c:formatCode>
                <c:ptCount val="6"/>
                <c:pt idx="0">
                  <c:v>176.54251525199999</c:v>
                </c:pt>
                <c:pt idx="1">
                  <c:v>143.92197418699999</c:v>
                </c:pt>
                <c:pt idx="2">
                  <c:v>117.368195998</c:v>
                </c:pt>
                <c:pt idx="3">
                  <c:v>127.97782944799999</c:v>
                </c:pt>
                <c:pt idx="4">
                  <c:v>120.799367765</c:v>
                </c:pt>
                <c:pt idx="5">
                  <c:v>111.30010867599999</c:v>
                </c:pt>
              </c:numCache>
            </c:numRef>
          </c:val>
          <c:smooth val="0"/>
          <c:extLst xmlns:c16r2="http://schemas.microsoft.com/office/drawing/2015/06/chart">
            <c:ext xmlns:c16="http://schemas.microsoft.com/office/drawing/2014/chart" uri="{C3380CC4-5D6E-409C-BE32-E72D297353CC}">
              <c16:uniqueId val="{00000000-FB3F-4CB4-9D57-9585A80F41C7}"/>
            </c:ext>
          </c:extLst>
        </c:ser>
        <c:ser>
          <c:idx val="1"/>
          <c:order val="1"/>
          <c:tx>
            <c:strRef>
              <c:f>'U5'!$A$3</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'U5'!$B$1:$G$1</c:f>
              <c:numCache>
                <c:formatCode>General</c:formatCode>
                <c:ptCount val="6"/>
                <c:pt idx="0">
                  <c:v>1990</c:v>
                </c:pt>
                <c:pt idx="1">
                  <c:v>1995</c:v>
                </c:pt>
                <c:pt idx="2">
                  <c:v>2000</c:v>
                </c:pt>
                <c:pt idx="3">
                  <c:v>2005</c:v>
                </c:pt>
                <c:pt idx="4">
                  <c:v>2010</c:v>
                </c:pt>
                <c:pt idx="5">
                  <c:v>2013</c:v>
                </c:pt>
              </c:numCache>
            </c:numRef>
          </c:cat>
          <c:val>
            <c:numRef>
              <c:f>'U5'!$B$3:$G$3</c:f>
              <c:numCache>
                <c:formatCode>General</c:formatCode>
                <c:ptCount val="6"/>
                <c:pt idx="0">
                  <c:v>189.74548922899999</c:v>
                </c:pt>
                <c:pt idx="1">
                  <c:v>143.64823706300001</c:v>
                </c:pt>
                <c:pt idx="2">
                  <c:v>108.945599245</c:v>
                </c:pt>
                <c:pt idx="3">
                  <c:v>89.801430521</c:v>
                </c:pt>
                <c:pt idx="4">
                  <c:v>79.670602439000007</c:v>
                </c:pt>
                <c:pt idx="5">
                  <c:v>73.226510497000007</c:v>
                </c:pt>
              </c:numCache>
            </c:numRef>
          </c:val>
          <c:smooth val="0"/>
          <c:extLst xmlns:c16r2="http://schemas.microsoft.com/office/drawing/2015/06/chart">
            <c:ext xmlns:c16="http://schemas.microsoft.com/office/drawing/2014/chart" uri="{C3380CC4-5D6E-409C-BE32-E72D297353CC}">
              <c16:uniqueId val="{00000001-FB3F-4CB4-9D57-9585A80F41C7}"/>
            </c:ext>
          </c:extLst>
        </c:ser>
        <c:ser>
          <c:idx val="2"/>
          <c:order val="2"/>
          <c:tx>
            <c:strRef>
              <c:f>'U5'!$A$4</c:f>
              <c:strCache>
                <c:ptCount val="1"/>
                <c:pt idx="0">
                  <c:v>Japan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'U5'!$B$1:$G$1</c:f>
              <c:numCache>
                <c:formatCode>General</c:formatCode>
                <c:ptCount val="6"/>
                <c:pt idx="0">
                  <c:v>1990</c:v>
                </c:pt>
                <c:pt idx="1">
                  <c:v>1995</c:v>
                </c:pt>
                <c:pt idx="2">
                  <c:v>2000</c:v>
                </c:pt>
                <c:pt idx="3">
                  <c:v>2005</c:v>
                </c:pt>
                <c:pt idx="4">
                  <c:v>2010</c:v>
                </c:pt>
                <c:pt idx="5">
                  <c:v>2013</c:v>
                </c:pt>
              </c:numCache>
            </c:numRef>
          </c:cat>
          <c:val>
            <c:numRef>
              <c:f>'U5'!$B$4:$G$4</c:f>
              <c:numCache>
                <c:formatCode>General</c:formatCode>
                <c:ptCount val="6"/>
                <c:pt idx="0">
                  <c:v>117.306385255</c:v>
                </c:pt>
                <c:pt idx="1">
                  <c:v>115.794391459</c:v>
                </c:pt>
                <c:pt idx="2">
                  <c:v>89.787795181000007</c:v>
                </c:pt>
                <c:pt idx="3">
                  <c:v>72.669672456000001</c:v>
                </c:pt>
                <c:pt idx="4">
                  <c:v>61.464849555999997</c:v>
                </c:pt>
                <c:pt idx="5">
                  <c:v>58.479485351999998</c:v>
                </c:pt>
              </c:numCache>
            </c:numRef>
          </c:val>
          <c:smooth val="0"/>
          <c:extLst xmlns:c16r2="http://schemas.microsoft.com/office/drawing/2015/06/chart">
            <c:ext xmlns:c16="http://schemas.microsoft.com/office/drawing/2014/chart" uri="{C3380CC4-5D6E-409C-BE32-E72D297353CC}">
              <c16:uniqueId val="{00000002-FB3F-4CB4-9D57-9585A80F41C7}"/>
            </c:ext>
          </c:extLst>
        </c:ser>
        <c:ser>
          <c:idx val="3"/>
          <c:order val="3"/>
          <c:tx>
            <c:strRef>
              <c:f>'U5'!$A$5</c:f>
              <c:strCache>
                <c:ptCount val="1"/>
                <c:pt idx="0">
                  <c:v>United Kingdom</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'U5'!$B$1:$G$1</c:f>
              <c:numCache>
                <c:formatCode>General</c:formatCode>
                <c:ptCount val="6"/>
                <c:pt idx="0">
                  <c:v>1990</c:v>
                </c:pt>
                <c:pt idx="1">
                  <c:v>1995</c:v>
                </c:pt>
                <c:pt idx="2">
                  <c:v>2000</c:v>
                </c:pt>
                <c:pt idx="3">
                  <c:v>2005</c:v>
                </c:pt>
                <c:pt idx="4">
                  <c:v>2010</c:v>
                </c:pt>
                <c:pt idx="5">
                  <c:v>2013</c:v>
                </c:pt>
              </c:numCache>
            </c:numRef>
          </c:cat>
          <c:val>
            <c:numRef>
              <c:f>'U5'!$B$5:$G$5</c:f>
              <c:numCache>
                <c:formatCode>General</c:formatCode>
                <c:ptCount val="6"/>
                <c:pt idx="0">
                  <c:v>193.78256813499999</c:v>
                </c:pt>
                <c:pt idx="1">
                  <c:v>140.81573757699999</c:v>
                </c:pt>
                <c:pt idx="2">
                  <c:v>123.906596478</c:v>
                </c:pt>
                <c:pt idx="3">
                  <c:v>123.912497036</c:v>
                </c:pt>
                <c:pt idx="4">
                  <c:v>108.83456848599999</c:v>
                </c:pt>
                <c:pt idx="5">
                  <c:v>98.857145614999993</c:v>
                </c:pt>
              </c:numCache>
            </c:numRef>
          </c:val>
          <c:smooth val="0"/>
          <c:extLst xmlns:c16r2="http://schemas.microsoft.com/office/drawing/2015/06/chart">
            <c:ext xmlns:c16="http://schemas.microsoft.com/office/drawing/2014/chart" uri="{C3380CC4-5D6E-409C-BE32-E72D297353CC}">
              <c16:uniqueId val="{00000003-FB3F-4CB4-9D57-9585A80F41C7}"/>
            </c:ext>
          </c:extLst>
        </c:ser>
        <c:ser>
          <c:idx val="4"/>
          <c:order val="4"/>
          <c:tx>
            <c:strRef>
              <c:f>'U5'!$A$6</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'U5'!$B$1:$G$1</c:f>
              <c:numCache>
                <c:formatCode>General</c:formatCode>
                <c:ptCount val="6"/>
                <c:pt idx="0">
                  <c:v>1990</c:v>
                </c:pt>
                <c:pt idx="1">
                  <c:v>1995</c:v>
                </c:pt>
                <c:pt idx="2">
                  <c:v>2000</c:v>
                </c:pt>
                <c:pt idx="3">
                  <c:v>2005</c:v>
                </c:pt>
                <c:pt idx="4">
                  <c:v>2010</c:v>
                </c:pt>
                <c:pt idx="5">
                  <c:v>2013</c:v>
                </c:pt>
              </c:numCache>
            </c:numRef>
          </c:cat>
          <c:val>
            <c:numRef>
              <c:f>'U5'!$B$6:$G$6</c:f>
              <c:numCache>
                <c:formatCode>General</c:formatCode>
                <c:ptCount val="6"/>
                <c:pt idx="0">
                  <c:v>232.98910586700001</c:v>
                </c:pt>
                <c:pt idx="1">
                  <c:v>178.66704976400001</c:v>
                </c:pt>
                <c:pt idx="2">
                  <c:v>165.50006965700001</c:v>
                </c:pt>
                <c:pt idx="3">
                  <c:v>162.40482258399999</c:v>
                </c:pt>
                <c:pt idx="4">
                  <c:v>138.108262604</c:v>
                </c:pt>
                <c:pt idx="5">
                  <c:v>133.13917253299999</c:v>
                </c:pt>
              </c:numCache>
            </c:numRef>
          </c:val>
          <c:smooth val="0"/>
          <c:extLst xmlns:c16r2="http://schemas.microsoft.com/office/drawing/2015/06/chart">
            <c:ext xmlns:c16="http://schemas.microsoft.com/office/drawing/2014/chart" uri="{C3380CC4-5D6E-409C-BE32-E72D297353CC}">
              <c16:uniqueId val="{00000004-FB3F-4CB4-9D57-9585A80F41C7}"/>
            </c:ext>
          </c:extLst>
        </c:ser>
        <c:dLbls>
          <c:showLegendKey val="0"/>
          <c:showVal val="0"/>
          <c:showCatName val="0"/>
          <c:showSerName val="0"/>
          <c:showPercent val="0"/>
          <c:showBubbleSize val="0"/>
        </c:dLbls>
        <c:smooth val="0"/>
        <c:axId val="409413360"/>
        <c:axId val="409414448"/>
      </c:lineChart>
      <c:catAx>
        <c:axId val="40941336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409414448"/>
        <c:crosses val="autoZero"/>
        <c:auto val="1"/>
        <c:lblAlgn val="ctr"/>
        <c:lblOffset val="100"/>
        <c:noMultiLvlLbl val="0"/>
      </c:catAx>
      <c:valAx>
        <c:axId val="40941444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r>
                  <a:rPr lang="en-US" sz="1600" dirty="0" smtClean="0"/>
                  <a:t>Deaths</a:t>
                </a:r>
                <a:r>
                  <a:rPr lang="en-US" sz="1600" baseline="0" dirty="0" smtClean="0"/>
                  <a:t> </a:t>
                </a:r>
                <a:r>
                  <a:rPr lang="en-US" sz="1600" dirty="0" smtClean="0"/>
                  <a:t>per 100,000 person-years</a:t>
                </a:r>
                <a:endParaRPr lang="en-US" sz="1600" dirty="0"/>
              </a:p>
            </c:rich>
          </c:tx>
          <c:layout/>
          <c:overlay val="0"/>
          <c:spPr>
            <a:noFill/>
            <a:ln>
              <a:noFill/>
            </a:ln>
            <a:effectLst/>
          </c:spPr>
          <c:txPr>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409413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0</a:t>
            </a:r>
            <a:r>
              <a:rPr lang="en-US" baseline="0" dirty="0" smtClean="0"/>
              <a:t> to </a:t>
            </a:r>
            <a:r>
              <a:rPr lang="en-US" dirty="0" smtClean="0"/>
              <a:t>6 days</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ENN!$A$2</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ENN!$B$1:$G$1</c:f>
              <c:numCache>
                <c:formatCode>General</c:formatCode>
                <c:ptCount val="6"/>
                <c:pt idx="0">
                  <c:v>1990</c:v>
                </c:pt>
                <c:pt idx="1">
                  <c:v>1995</c:v>
                </c:pt>
                <c:pt idx="2">
                  <c:v>2000</c:v>
                </c:pt>
                <c:pt idx="3">
                  <c:v>2005</c:v>
                </c:pt>
                <c:pt idx="4">
                  <c:v>2010</c:v>
                </c:pt>
                <c:pt idx="5">
                  <c:v>2013</c:v>
                </c:pt>
              </c:numCache>
            </c:numRef>
          </c:cat>
          <c:val>
            <c:numRef>
              <c:f>ENN!$B$2:$G$2</c:f>
              <c:numCache>
                <c:formatCode>General</c:formatCode>
                <c:ptCount val="6"/>
                <c:pt idx="0">
                  <c:v>20302.341698405002</c:v>
                </c:pt>
                <c:pt idx="1">
                  <c:v>17345.179805111999</c:v>
                </c:pt>
                <c:pt idx="2">
                  <c:v>14463.502905093999</c:v>
                </c:pt>
                <c:pt idx="3">
                  <c:v>14864.761109601999</c:v>
                </c:pt>
                <c:pt idx="4">
                  <c:v>13850.889609981999</c:v>
                </c:pt>
                <c:pt idx="5">
                  <c:v>12801.423589878001</c:v>
                </c:pt>
              </c:numCache>
            </c:numRef>
          </c:val>
          <c:smooth val="0"/>
          <c:extLst xmlns:c16r2="http://schemas.microsoft.com/office/drawing/2015/06/chart">
            <c:ext xmlns:c16="http://schemas.microsoft.com/office/drawing/2014/chart" uri="{C3380CC4-5D6E-409C-BE32-E72D297353CC}">
              <c16:uniqueId val="{00000000-7A94-4B63-836B-CE18CF5E190A}"/>
            </c:ext>
          </c:extLst>
        </c:ser>
        <c:ser>
          <c:idx val="1"/>
          <c:order val="1"/>
          <c:tx>
            <c:strRef>
              <c:f>ENN!$A$3</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ENN!$B$1:$G$1</c:f>
              <c:numCache>
                <c:formatCode>General</c:formatCode>
                <c:ptCount val="6"/>
                <c:pt idx="0">
                  <c:v>1990</c:v>
                </c:pt>
                <c:pt idx="1">
                  <c:v>1995</c:v>
                </c:pt>
                <c:pt idx="2">
                  <c:v>2000</c:v>
                </c:pt>
                <c:pt idx="3">
                  <c:v>2005</c:v>
                </c:pt>
                <c:pt idx="4">
                  <c:v>2010</c:v>
                </c:pt>
                <c:pt idx="5">
                  <c:v>2013</c:v>
                </c:pt>
              </c:numCache>
            </c:numRef>
          </c:cat>
          <c:val>
            <c:numRef>
              <c:f>ENN!$B$3:$G$3</c:f>
              <c:numCache>
                <c:formatCode>General</c:formatCode>
                <c:ptCount val="6"/>
                <c:pt idx="0">
                  <c:v>24441.874721975</c:v>
                </c:pt>
                <c:pt idx="1">
                  <c:v>18418.751937243</c:v>
                </c:pt>
                <c:pt idx="2">
                  <c:v>13829.318968871001</c:v>
                </c:pt>
                <c:pt idx="3">
                  <c:v>10837.410197102001</c:v>
                </c:pt>
                <c:pt idx="4">
                  <c:v>9628.1149227540009</c:v>
                </c:pt>
                <c:pt idx="5">
                  <c:v>8944.8335736120007</c:v>
                </c:pt>
              </c:numCache>
            </c:numRef>
          </c:val>
          <c:smooth val="0"/>
          <c:extLst xmlns:c16r2="http://schemas.microsoft.com/office/drawing/2015/06/chart">
            <c:ext xmlns:c16="http://schemas.microsoft.com/office/drawing/2014/chart" uri="{C3380CC4-5D6E-409C-BE32-E72D297353CC}">
              <c16:uniqueId val="{00000001-7A94-4B63-836B-CE18CF5E190A}"/>
            </c:ext>
          </c:extLst>
        </c:ser>
        <c:ser>
          <c:idx val="2"/>
          <c:order val="2"/>
          <c:tx>
            <c:strRef>
              <c:f>ENN!$A$4</c:f>
              <c:strCache>
                <c:ptCount val="1"/>
                <c:pt idx="0">
                  <c:v>Japan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ENN!$B$1:$G$1</c:f>
              <c:numCache>
                <c:formatCode>General</c:formatCode>
                <c:ptCount val="6"/>
                <c:pt idx="0">
                  <c:v>1990</c:v>
                </c:pt>
                <c:pt idx="1">
                  <c:v>1995</c:v>
                </c:pt>
                <c:pt idx="2">
                  <c:v>2000</c:v>
                </c:pt>
                <c:pt idx="3">
                  <c:v>2005</c:v>
                </c:pt>
                <c:pt idx="4">
                  <c:v>2010</c:v>
                </c:pt>
                <c:pt idx="5">
                  <c:v>2013</c:v>
                </c:pt>
              </c:numCache>
            </c:numRef>
          </c:cat>
          <c:val>
            <c:numRef>
              <c:f>ENN!$B$4:$G$4</c:f>
              <c:numCache>
                <c:formatCode>General</c:formatCode>
                <c:ptCount val="6"/>
                <c:pt idx="0">
                  <c:v>10214.493406465999</c:v>
                </c:pt>
                <c:pt idx="1">
                  <c:v>9912.6184846880005</c:v>
                </c:pt>
                <c:pt idx="2">
                  <c:v>7432.632521128</c:v>
                </c:pt>
                <c:pt idx="3">
                  <c:v>5859.5502589480002</c:v>
                </c:pt>
                <c:pt idx="4">
                  <c:v>4846.1793341399998</c:v>
                </c:pt>
                <c:pt idx="5">
                  <c:v>4607.2262785310004</c:v>
                </c:pt>
              </c:numCache>
            </c:numRef>
          </c:val>
          <c:smooth val="0"/>
          <c:extLst xmlns:c16r2="http://schemas.microsoft.com/office/drawing/2015/06/chart">
            <c:ext xmlns:c16="http://schemas.microsoft.com/office/drawing/2014/chart" uri="{C3380CC4-5D6E-409C-BE32-E72D297353CC}">
              <c16:uniqueId val="{00000002-7A94-4B63-836B-CE18CF5E190A}"/>
            </c:ext>
          </c:extLst>
        </c:ser>
        <c:ser>
          <c:idx val="3"/>
          <c:order val="3"/>
          <c:tx>
            <c:strRef>
              <c:f>ENN!$A$5</c:f>
              <c:strCache>
                <c:ptCount val="1"/>
                <c:pt idx="0">
                  <c:v>United Kingdom</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ENN!$B$1:$G$1</c:f>
              <c:numCache>
                <c:formatCode>General</c:formatCode>
                <c:ptCount val="6"/>
                <c:pt idx="0">
                  <c:v>1990</c:v>
                </c:pt>
                <c:pt idx="1">
                  <c:v>1995</c:v>
                </c:pt>
                <c:pt idx="2">
                  <c:v>2000</c:v>
                </c:pt>
                <c:pt idx="3">
                  <c:v>2005</c:v>
                </c:pt>
                <c:pt idx="4">
                  <c:v>2010</c:v>
                </c:pt>
                <c:pt idx="5">
                  <c:v>2013</c:v>
                </c:pt>
              </c:numCache>
            </c:numRef>
          </c:cat>
          <c:val>
            <c:numRef>
              <c:f>ENN!$B$5:$G$5</c:f>
              <c:numCache>
                <c:formatCode>General</c:formatCode>
                <c:ptCount val="6"/>
                <c:pt idx="0">
                  <c:v>21571.185730023</c:v>
                </c:pt>
                <c:pt idx="1">
                  <c:v>16000.970162133</c:v>
                </c:pt>
                <c:pt idx="2">
                  <c:v>14325.238245140999</c:v>
                </c:pt>
                <c:pt idx="3">
                  <c:v>13621.14966449</c:v>
                </c:pt>
                <c:pt idx="4">
                  <c:v>11878.219448365</c:v>
                </c:pt>
                <c:pt idx="5">
                  <c:v>10925.433571242</c:v>
                </c:pt>
              </c:numCache>
            </c:numRef>
          </c:val>
          <c:smooth val="0"/>
          <c:extLst xmlns:c16r2="http://schemas.microsoft.com/office/drawing/2015/06/chart">
            <c:ext xmlns:c16="http://schemas.microsoft.com/office/drawing/2014/chart" uri="{C3380CC4-5D6E-409C-BE32-E72D297353CC}">
              <c16:uniqueId val="{00000003-7A94-4B63-836B-CE18CF5E190A}"/>
            </c:ext>
          </c:extLst>
        </c:ser>
        <c:ser>
          <c:idx val="4"/>
          <c:order val="4"/>
          <c:tx>
            <c:strRef>
              <c:f>ENN!$A$6</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ENN!$B$1:$G$1</c:f>
              <c:numCache>
                <c:formatCode>General</c:formatCode>
                <c:ptCount val="6"/>
                <c:pt idx="0">
                  <c:v>1990</c:v>
                </c:pt>
                <c:pt idx="1">
                  <c:v>1995</c:v>
                </c:pt>
                <c:pt idx="2">
                  <c:v>2000</c:v>
                </c:pt>
                <c:pt idx="3">
                  <c:v>2005</c:v>
                </c:pt>
                <c:pt idx="4">
                  <c:v>2010</c:v>
                </c:pt>
                <c:pt idx="5">
                  <c:v>2013</c:v>
                </c:pt>
              </c:numCache>
            </c:numRef>
          </c:cat>
          <c:val>
            <c:numRef>
              <c:f>ENN!$B$6:$G$6</c:f>
              <c:numCache>
                <c:formatCode>General</c:formatCode>
                <c:ptCount val="6"/>
                <c:pt idx="0">
                  <c:v>27066.235379156002</c:v>
                </c:pt>
                <c:pt idx="1">
                  <c:v>20273.595167881998</c:v>
                </c:pt>
                <c:pt idx="2">
                  <c:v>18659.189110348001</c:v>
                </c:pt>
                <c:pt idx="3">
                  <c:v>18118.593554542</c:v>
                </c:pt>
                <c:pt idx="4">
                  <c:v>15787.646033655999</c:v>
                </c:pt>
                <c:pt idx="5">
                  <c:v>15238.272470333</c:v>
                </c:pt>
              </c:numCache>
            </c:numRef>
          </c:val>
          <c:smooth val="0"/>
          <c:extLst xmlns:c16r2="http://schemas.microsoft.com/office/drawing/2015/06/chart">
            <c:ext xmlns:c16="http://schemas.microsoft.com/office/drawing/2014/chart" uri="{C3380CC4-5D6E-409C-BE32-E72D297353CC}">
              <c16:uniqueId val="{00000004-7A94-4B63-836B-CE18CF5E190A}"/>
            </c:ext>
          </c:extLst>
        </c:ser>
        <c:dLbls>
          <c:showLegendKey val="0"/>
          <c:showVal val="0"/>
          <c:showCatName val="0"/>
          <c:showSerName val="0"/>
          <c:showPercent val="0"/>
          <c:showBubbleSize val="0"/>
        </c:dLbls>
        <c:smooth val="0"/>
        <c:axId val="479969088"/>
        <c:axId val="479957120"/>
      </c:lineChart>
      <c:catAx>
        <c:axId val="479969088"/>
        <c:scaling>
          <c:orientation val="minMax"/>
        </c:scaling>
        <c:delete val="1"/>
        <c:axPos val="b"/>
        <c:numFmt formatCode="General" sourceLinked="1"/>
        <c:majorTickMark val="none"/>
        <c:minorTickMark val="none"/>
        <c:tickLblPos val="nextTo"/>
        <c:crossAx val="479957120"/>
        <c:crosses val="autoZero"/>
        <c:auto val="1"/>
        <c:lblAlgn val="ctr"/>
        <c:lblOffset val="100"/>
        <c:noMultiLvlLbl val="0"/>
      </c:catAx>
      <c:valAx>
        <c:axId val="47995712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Rate per 100,000</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6908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28 days to 1 year</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6657150601302675"/>
          <c:y val="0.18034162401389542"/>
          <c:w val="0.80216088917279171"/>
          <c:h val="0.61334789832560521"/>
        </c:manualLayout>
      </c:layout>
      <c:lineChart>
        <c:grouping val="standard"/>
        <c:varyColors val="0"/>
        <c:ser>
          <c:idx val="0"/>
          <c:order val="0"/>
          <c:tx>
            <c:strRef>
              <c:f>PNN!$A$2</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PNN!$B$1:$G$1</c:f>
              <c:numCache>
                <c:formatCode>General</c:formatCode>
                <c:ptCount val="6"/>
                <c:pt idx="0">
                  <c:v>1990</c:v>
                </c:pt>
                <c:pt idx="1">
                  <c:v>1995</c:v>
                </c:pt>
                <c:pt idx="2">
                  <c:v>2000</c:v>
                </c:pt>
                <c:pt idx="3">
                  <c:v>2005</c:v>
                </c:pt>
                <c:pt idx="4">
                  <c:v>2010</c:v>
                </c:pt>
                <c:pt idx="5">
                  <c:v>2013</c:v>
                </c:pt>
              </c:numCache>
            </c:numRef>
          </c:cat>
          <c:val>
            <c:numRef>
              <c:f>PNN!$B$2:$G$2</c:f>
              <c:numCache>
                <c:formatCode>General</c:formatCode>
                <c:ptCount val="6"/>
                <c:pt idx="0">
                  <c:v>274.48826648599999</c:v>
                </c:pt>
                <c:pt idx="1">
                  <c:v>227.36909230200001</c:v>
                </c:pt>
                <c:pt idx="2">
                  <c:v>181.399746701</c:v>
                </c:pt>
                <c:pt idx="3">
                  <c:v>187.17940284900001</c:v>
                </c:pt>
                <c:pt idx="4">
                  <c:v>173.182820636</c:v>
                </c:pt>
                <c:pt idx="5">
                  <c:v>161.16829224599999</c:v>
                </c:pt>
              </c:numCache>
            </c:numRef>
          </c:val>
          <c:smooth val="0"/>
          <c:extLst xmlns:c16r2="http://schemas.microsoft.com/office/drawing/2015/06/chart">
            <c:ext xmlns:c16="http://schemas.microsoft.com/office/drawing/2014/chart" uri="{C3380CC4-5D6E-409C-BE32-E72D297353CC}">
              <c16:uniqueId val="{00000000-DA68-4993-A3D0-90B9DCF55ED3}"/>
            </c:ext>
          </c:extLst>
        </c:ser>
        <c:ser>
          <c:idx val="1"/>
          <c:order val="1"/>
          <c:tx>
            <c:strRef>
              <c:f>PNN!$A$3</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PNN!$B$1:$G$1</c:f>
              <c:numCache>
                <c:formatCode>General</c:formatCode>
                <c:ptCount val="6"/>
                <c:pt idx="0">
                  <c:v>1990</c:v>
                </c:pt>
                <c:pt idx="1">
                  <c:v>1995</c:v>
                </c:pt>
                <c:pt idx="2">
                  <c:v>2000</c:v>
                </c:pt>
                <c:pt idx="3">
                  <c:v>2005</c:v>
                </c:pt>
                <c:pt idx="4">
                  <c:v>2010</c:v>
                </c:pt>
                <c:pt idx="5">
                  <c:v>2013</c:v>
                </c:pt>
              </c:numCache>
            </c:numRef>
          </c:cat>
          <c:val>
            <c:numRef>
              <c:f>PNN!$B$3:$G$3</c:f>
              <c:numCache>
                <c:formatCode>General</c:formatCode>
                <c:ptCount val="6"/>
                <c:pt idx="0">
                  <c:v>237.66874397800001</c:v>
                </c:pt>
                <c:pt idx="1">
                  <c:v>174.62515842400001</c:v>
                </c:pt>
                <c:pt idx="2">
                  <c:v>125.629098439</c:v>
                </c:pt>
                <c:pt idx="3">
                  <c:v>100.962901405</c:v>
                </c:pt>
                <c:pt idx="4">
                  <c:v>91.113032098999994</c:v>
                </c:pt>
                <c:pt idx="5">
                  <c:v>85.550904462000005</c:v>
                </c:pt>
              </c:numCache>
            </c:numRef>
          </c:val>
          <c:smooth val="0"/>
          <c:extLst xmlns:c16r2="http://schemas.microsoft.com/office/drawing/2015/06/chart">
            <c:ext xmlns:c16="http://schemas.microsoft.com/office/drawing/2014/chart" uri="{C3380CC4-5D6E-409C-BE32-E72D297353CC}">
              <c16:uniqueId val="{00000001-DA68-4993-A3D0-90B9DCF55ED3}"/>
            </c:ext>
          </c:extLst>
        </c:ser>
        <c:ser>
          <c:idx val="2"/>
          <c:order val="2"/>
          <c:tx>
            <c:strRef>
              <c:f>PNN!$A$4</c:f>
              <c:strCache>
                <c:ptCount val="1"/>
                <c:pt idx="0">
                  <c:v>Japan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PNN!$B$1:$G$1</c:f>
              <c:numCache>
                <c:formatCode>General</c:formatCode>
                <c:ptCount val="6"/>
                <c:pt idx="0">
                  <c:v>1990</c:v>
                </c:pt>
                <c:pt idx="1">
                  <c:v>1995</c:v>
                </c:pt>
                <c:pt idx="2">
                  <c:v>2000</c:v>
                </c:pt>
                <c:pt idx="3">
                  <c:v>2005</c:v>
                </c:pt>
                <c:pt idx="4">
                  <c:v>2010</c:v>
                </c:pt>
                <c:pt idx="5">
                  <c:v>2013</c:v>
                </c:pt>
              </c:numCache>
            </c:numRef>
          </c:cat>
          <c:val>
            <c:numRef>
              <c:f>PNN!$B$4:$G$4</c:f>
              <c:numCache>
                <c:formatCode>General</c:formatCode>
                <c:ptCount val="6"/>
                <c:pt idx="0">
                  <c:v>199.070945048</c:v>
                </c:pt>
                <c:pt idx="1">
                  <c:v>192.697857091</c:v>
                </c:pt>
                <c:pt idx="2">
                  <c:v>147.72585319800001</c:v>
                </c:pt>
                <c:pt idx="3">
                  <c:v>120.244953012</c:v>
                </c:pt>
                <c:pt idx="4">
                  <c:v>102.495671151</c:v>
                </c:pt>
                <c:pt idx="5">
                  <c:v>98.100253062999997</c:v>
                </c:pt>
              </c:numCache>
            </c:numRef>
          </c:val>
          <c:smooth val="0"/>
          <c:extLst xmlns:c16r2="http://schemas.microsoft.com/office/drawing/2015/06/chart">
            <c:ext xmlns:c16="http://schemas.microsoft.com/office/drawing/2014/chart" uri="{C3380CC4-5D6E-409C-BE32-E72D297353CC}">
              <c16:uniqueId val="{00000002-DA68-4993-A3D0-90B9DCF55ED3}"/>
            </c:ext>
          </c:extLst>
        </c:ser>
        <c:ser>
          <c:idx val="3"/>
          <c:order val="3"/>
          <c:tx>
            <c:strRef>
              <c:f>PNN!$A$5</c:f>
              <c:strCache>
                <c:ptCount val="1"/>
                <c:pt idx="0">
                  <c:v>United Kingdom</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PNN!$B$1:$G$1</c:f>
              <c:numCache>
                <c:formatCode>General</c:formatCode>
                <c:ptCount val="6"/>
                <c:pt idx="0">
                  <c:v>1990</c:v>
                </c:pt>
                <c:pt idx="1">
                  <c:v>1995</c:v>
                </c:pt>
                <c:pt idx="2">
                  <c:v>2000</c:v>
                </c:pt>
                <c:pt idx="3">
                  <c:v>2005</c:v>
                </c:pt>
                <c:pt idx="4">
                  <c:v>2010</c:v>
                </c:pt>
                <c:pt idx="5">
                  <c:v>2013</c:v>
                </c:pt>
              </c:numCache>
            </c:numRef>
          </c:cat>
          <c:val>
            <c:numRef>
              <c:f>PNN!$B$5:$G$5</c:f>
              <c:numCache>
                <c:formatCode>General</c:formatCode>
                <c:ptCount val="6"/>
                <c:pt idx="0">
                  <c:v>308.13658750899998</c:v>
                </c:pt>
                <c:pt idx="1">
                  <c:v>221.64004017299999</c:v>
                </c:pt>
                <c:pt idx="2">
                  <c:v>192.593910843</c:v>
                </c:pt>
                <c:pt idx="3">
                  <c:v>181.70638829999999</c:v>
                </c:pt>
                <c:pt idx="4">
                  <c:v>158.69021715</c:v>
                </c:pt>
                <c:pt idx="5">
                  <c:v>147.43914812200001</c:v>
                </c:pt>
              </c:numCache>
            </c:numRef>
          </c:val>
          <c:smooth val="0"/>
          <c:extLst xmlns:c16r2="http://schemas.microsoft.com/office/drawing/2015/06/chart">
            <c:ext xmlns:c16="http://schemas.microsoft.com/office/drawing/2014/chart" uri="{C3380CC4-5D6E-409C-BE32-E72D297353CC}">
              <c16:uniqueId val="{00000003-DA68-4993-A3D0-90B9DCF55ED3}"/>
            </c:ext>
          </c:extLst>
        </c:ser>
        <c:ser>
          <c:idx val="4"/>
          <c:order val="4"/>
          <c:tx>
            <c:strRef>
              <c:f>PNN!$A$6</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PNN!$B$1:$G$1</c:f>
              <c:numCache>
                <c:formatCode>General</c:formatCode>
                <c:ptCount val="6"/>
                <c:pt idx="0">
                  <c:v>1990</c:v>
                </c:pt>
                <c:pt idx="1">
                  <c:v>1995</c:v>
                </c:pt>
                <c:pt idx="2">
                  <c:v>2000</c:v>
                </c:pt>
                <c:pt idx="3">
                  <c:v>2005</c:v>
                </c:pt>
                <c:pt idx="4">
                  <c:v>2010</c:v>
                </c:pt>
                <c:pt idx="5">
                  <c:v>2013</c:v>
                </c:pt>
              </c:numCache>
            </c:numRef>
          </c:cat>
          <c:val>
            <c:numRef>
              <c:f>PNN!$B$6:$G$6</c:f>
              <c:numCache>
                <c:formatCode>General</c:formatCode>
                <c:ptCount val="6"/>
                <c:pt idx="0">
                  <c:v>353.03530361100002</c:v>
                </c:pt>
                <c:pt idx="1">
                  <c:v>289.00298482800002</c:v>
                </c:pt>
                <c:pt idx="2">
                  <c:v>264.23940371800001</c:v>
                </c:pt>
                <c:pt idx="3">
                  <c:v>255.14377201799999</c:v>
                </c:pt>
                <c:pt idx="4">
                  <c:v>214.10529865500001</c:v>
                </c:pt>
                <c:pt idx="5">
                  <c:v>205.81717504599999</c:v>
                </c:pt>
              </c:numCache>
            </c:numRef>
          </c:val>
          <c:smooth val="0"/>
          <c:extLst xmlns:c16r2="http://schemas.microsoft.com/office/drawing/2015/06/chart">
            <c:ext xmlns:c16="http://schemas.microsoft.com/office/drawing/2014/chart" uri="{C3380CC4-5D6E-409C-BE32-E72D297353CC}">
              <c16:uniqueId val="{00000004-DA68-4993-A3D0-90B9DCF55ED3}"/>
            </c:ext>
          </c:extLst>
        </c:ser>
        <c:dLbls>
          <c:showLegendKey val="0"/>
          <c:showVal val="0"/>
          <c:showCatName val="0"/>
          <c:showSerName val="0"/>
          <c:showPercent val="0"/>
          <c:showBubbleSize val="0"/>
        </c:dLbls>
        <c:smooth val="0"/>
        <c:axId val="479965824"/>
        <c:axId val="479970720"/>
      </c:lineChart>
      <c:catAx>
        <c:axId val="47996582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70720"/>
        <c:crosses val="autoZero"/>
        <c:auto val="1"/>
        <c:lblAlgn val="ctr"/>
        <c:lblOffset val="100"/>
        <c:noMultiLvlLbl val="0"/>
      </c:catAx>
      <c:valAx>
        <c:axId val="47997072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Deaths per 100,000</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65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7 to 27 days</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LNN!$A$2</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LNN!$B$1:$G$1</c:f>
              <c:numCache>
                <c:formatCode>General</c:formatCode>
                <c:ptCount val="6"/>
                <c:pt idx="0">
                  <c:v>1990</c:v>
                </c:pt>
                <c:pt idx="1">
                  <c:v>1995</c:v>
                </c:pt>
                <c:pt idx="2">
                  <c:v>2000</c:v>
                </c:pt>
                <c:pt idx="3">
                  <c:v>2005</c:v>
                </c:pt>
                <c:pt idx="4">
                  <c:v>2010</c:v>
                </c:pt>
                <c:pt idx="5">
                  <c:v>2013</c:v>
                </c:pt>
              </c:numCache>
            </c:numRef>
          </c:cat>
          <c:val>
            <c:numRef>
              <c:f>LNN!$B$2:$G$2</c:f>
              <c:numCache>
                <c:formatCode>General</c:formatCode>
                <c:ptCount val="6"/>
                <c:pt idx="0">
                  <c:v>1376.539324218</c:v>
                </c:pt>
                <c:pt idx="1">
                  <c:v>1228.7901670660001</c:v>
                </c:pt>
                <c:pt idx="2">
                  <c:v>1074.272666696</c:v>
                </c:pt>
                <c:pt idx="3">
                  <c:v>1096.033415457</c:v>
                </c:pt>
                <c:pt idx="4">
                  <c:v>1041.864306384</c:v>
                </c:pt>
                <c:pt idx="5">
                  <c:v>985.87360917900003</c:v>
                </c:pt>
              </c:numCache>
            </c:numRef>
          </c:val>
          <c:smooth val="0"/>
          <c:extLst xmlns:c16r2="http://schemas.microsoft.com/office/drawing/2015/06/chart">
            <c:ext xmlns:c16="http://schemas.microsoft.com/office/drawing/2014/chart" uri="{C3380CC4-5D6E-409C-BE32-E72D297353CC}">
              <c16:uniqueId val="{00000000-8686-4FBA-98D3-CADB0DCA59BA}"/>
            </c:ext>
          </c:extLst>
        </c:ser>
        <c:ser>
          <c:idx val="1"/>
          <c:order val="1"/>
          <c:tx>
            <c:strRef>
              <c:f>LNN!$A$3</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LNN!$B$1:$G$1</c:f>
              <c:numCache>
                <c:formatCode>General</c:formatCode>
                <c:ptCount val="6"/>
                <c:pt idx="0">
                  <c:v>1990</c:v>
                </c:pt>
                <c:pt idx="1">
                  <c:v>1995</c:v>
                </c:pt>
                <c:pt idx="2">
                  <c:v>2000</c:v>
                </c:pt>
                <c:pt idx="3">
                  <c:v>2005</c:v>
                </c:pt>
                <c:pt idx="4">
                  <c:v>2010</c:v>
                </c:pt>
                <c:pt idx="5">
                  <c:v>2013</c:v>
                </c:pt>
              </c:numCache>
            </c:numRef>
          </c:cat>
          <c:val>
            <c:numRef>
              <c:f>LNN!$B$3:$G$3</c:f>
              <c:numCache>
                <c:formatCode>General</c:formatCode>
                <c:ptCount val="6"/>
                <c:pt idx="0">
                  <c:v>2357.6407720450002</c:v>
                </c:pt>
                <c:pt idx="1">
                  <c:v>1925.507265446</c:v>
                </c:pt>
                <c:pt idx="2">
                  <c:v>1563.862575267</c:v>
                </c:pt>
                <c:pt idx="3">
                  <c:v>1314.083155623</c:v>
                </c:pt>
                <c:pt idx="4">
                  <c:v>1202.179026135</c:v>
                </c:pt>
                <c:pt idx="5">
                  <c:v>1130.8788973430001</c:v>
                </c:pt>
              </c:numCache>
            </c:numRef>
          </c:val>
          <c:smooth val="0"/>
          <c:extLst xmlns:c16r2="http://schemas.microsoft.com/office/drawing/2015/06/chart">
            <c:ext xmlns:c16="http://schemas.microsoft.com/office/drawing/2014/chart" uri="{C3380CC4-5D6E-409C-BE32-E72D297353CC}">
              <c16:uniqueId val="{00000001-8686-4FBA-98D3-CADB0DCA59BA}"/>
            </c:ext>
          </c:extLst>
        </c:ser>
        <c:ser>
          <c:idx val="2"/>
          <c:order val="2"/>
          <c:tx>
            <c:strRef>
              <c:f>LNN!$A$4</c:f>
              <c:strCache>
                <c:ptCount val="1"/>
                <c:pt idx="0">
                  <c:v>Japan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LNN!$B$1:$G$1</c:f>
              <c:numCache>
                <c:formatCode>General</c:formatCode>
                <c:ptCount val="6"/>
                <c:pt idx="0">
                  <c:v>1990</c:v>
                </c:pt>
                <c:pt idx="1">
                  <c:v>1995</c:v>
                </c:pt>
                <c:pt idx="2">
                  <c:v>2000</c:v>
                </c:pt>
                <c:pt idx="3">
                  <c:v>2005</c:v>
                </c:pt>
                <c:pt idx="4">
                  <c:v>2010</c:v>
                </c:pt>
                <c:pt idx="5">
                  <c:v>2013</c:v>
                </c:pt>
              </c:numCache>
            </c:numRef>
          </c:cat>
          <c:val>
            <c:numRef>
              <c:f>LNN!$B$4:$G$4</c:f>
              <c:numCache>
                <c:formatCode>General</c:formatCode>
                <c:ptCount val="6"/>
                <c:pt idx="0">
                  <c:v>1182.7284475660001</c:v>
                </c:pt>
                <c:pt idx="1">
                  <c:v>1157.612414773</c:v>
                </c:pt>
                <c:pt idx="2">
                  <c:v>944.64650892199995</c:v>
                </c:pt>
                <c:pt idx="3">
                  <c:v>788.48702950500001</c:v>
                </c:pt>
                <c:pt idx="4">
                  <c:v>676.67596850200005</c:v>
                </c:pt>
                <c:pt idx="5">
                  <c:v>647.18639931799999</c:v>
                </c:pt>
              </c:numCache>
            </c:numRef>
          </c:val>
          <c:smooth val="0"/>
          <c:extLst xmlns:c16r2="http://schemas.microsoft.com/office/drawing/2015/06/chart">
            <c:ext xmlns:c16="http://schemas.microsoft.com/office/drawing/2014/chart" uri="{C3380CC4-5D6E-409C-BE32-E72D297353CC}">
              <c16:uniqueId val="{00000002-8686-4FBA-98D3-CADB0DCA59BA}"/>
            </c:ext>
          </c:extLst>
        </c:ser>
        <c:ser>
          <c:idx val="3"/>
          <c:order val="3"/>
          <c:tx>
            <c:strRef>
              <c:f>LNN!$A$5</c:f>
              <c:strCache>
                <c:ptCount val="1"/>
                <c:pt idx="0">
                  <c:v>United Kingdom</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LNN!$B$1:$G$1</c:f>
              <c:numCache>
                <c:formatCode>General</c:formatCode>
                <c:ptCount val="6"/>
                <c:pt idx="0">
                  <c:v>1990</c:v>
                </c:pt>
                <c:pt idx="1">
                  <c:v>1995</c:v>
                </c:pt>
                <c:pt idx="2">
                  <c:v>2000</c:v>
                </c:pt>
                <c:pt idx="3">
                  <c:v>2005</c:v>
                </c:pt>
                <c:pt idx="4">
                  <c:v>2010</c:v>
                </c:pt>
                <c:pt idx="5">
                  <c:v>2013</c:v>
                </c:pt>
              </c:numCache>
            </c:numRef>
          </c:cat>
          <c:val>
            <c:numRef>
              <c:f>LNN!$B$5:$G$5</c:f>
              <c:numCache>
                <c:formatCode>General</c:formatCode>
                <c:ptCount val="6"/>
                <c:pt idx="0">
                  <c:v>2001.6636084469999</c:v>
                </c:pt>
                <c:pt idx="1">
                  <c:v>1613.4723400309999</c:v>
                </c:pt>
                <c:pt idx="2">
                  <c:v>1485.3750070569999</c:v>
                </c:pt>
                <c:pt idx="3">
                  <c:v>1431.349613801</c:v>
                </c:pt>
                <c:pt idx="4">
                  <c:v>1302.1727218240001</c:v>
                </c:pt>
                <c:pt idx="5">
                  <c:v>1224.7297945769999</c:v>
                </c:pt>
              </c:numCache>
            </c:numRef>
          </c:val>
          <c:smooth val="0"/>
          <c:extLst xmlns:c16r2="http://schemas.microsoft.com/office/drawing/2015/06/chart">
            <c:ext xmlns:c16="http://schemas.microsoft.com/office/drawing/2014/chart" uri="{C3380CC4-5D6E-409C-BE32-E72D297353CC}">
              <c16:uniqueId val="{00000003-8686-4FBA-98D3-CADB0DCA59BA}"/>
            </c:ext>
          </c:extLst>
        </c:ser>
        <c:ser>
          <c:idx val="4"/>
          <c:order val="4"/>
          <c:tx>
            <c:strRef>
              <c:f>LNN!$A$6</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LNN!$B$1:$G$1</c:f>
              <c:numCache>
                <c:formatCode>General</c:formatCode>
                <c:ptCount val="6"/>
                <c:pt idx="0">
                  <c:v>1990</c:v>
                </c:pt>
                <c:pt idx="1">
                  <c:v>1995</c:v>
                </c:pt>
                <c:pt idx="2">
                  <c:v>2000</c:v>
                </c:pt>
                <c:pt idx="3">
                  <c:v>2005</c:v>
                </c:pt>
                <c:pt idx="4">
                  <c:v>2010</c:v>
                </c:pt>
                <c:pt idx="5">
                  <c:v>2013</c:v>
                </c:pt>
              </c:numCache>
            </c:numRef>
          </c:cat>
          <c:val>
            <c:numRef>
              <c:f>LNN!$B$6:$G$6</c:f>
              <c:numCache>
                <c:formatCode>General</c:formatCode>
                <c:ptCount val="6"/>
                <c:pt idx="0">
                  <c:v>1899.558364925</c:v>
                </c:pt>
                <c:pt idx="1">
                  <c:v>1575.4112409960001</c:v>
                </c:pt>
                <c:pt idx="2">
                  <c:v>1485.531547997</c:v>
                </c:pt>
                <c:pt idx="3">
                  <c:v>1454.236366572</c:v>
                </c:pt>
                <c:pt idx="4">
                  <c:v>1315.191350926</c:v>
                </c:pt>
                <c:pt idx="5">
                  <c:v>1279.781173011</c:v>
                </c:pt>
              </c:numCache>
            </c:numRef>
          </c:val>
          <c:smooth val="0"/>
          <c:extLst xmlns:c16r2="http://schemas.microsoft.com/office/drawing/2015/06/chart">
            <c:ext xmlns:c16="http://schemas.microsoft.com/office/drawing/2014/chart" uri="{C3380CC4-5D6E-409C-BE32-E72D297353CC}">
              <c16:uniqueId val="{00000004-8686-4FBA-98D3-CADB0DCA59BA}"/>
            </c:ext>
          </c:extLst>
        </c:ser>
        <c:dLbls>
          <c:showLegendKey val="0"/>
          <c:showVal val="0"/>
          <c:showCatName val="0"/>
          <c:showSerName val="0"/>
          <c:showPercent val="0"/>
          <c:showBubbleSize val="0"/>
        </c:dLbls>
        <c:smooth val="0"/>
        <c:axId val="479969632"/>
        <c:axId val="479972352"/>
      </c:lineChart>
      <c:catAx>
        <c:axId val="479969632"/>
        <c:scaling>
          <c:orientation val="minMax"/>
        </c:scaling>
        <c:delete val="1"/>
        <c:axPos val="b"/>
        <c:numFmt formatCode="General" sourceLinked="1"/>
        <c:majorTickMark val="none"/>
        <c:minorTickMark val="none"/>
        <c:tickLblPos val="nextTo"/>
        <c:crossAx val="479972352"/>
        <c:crosses val="autoZero"/>
        <c:auto val="1"/>
        <c:lblAlgn val="ctr"/>
        <c:lblOffset val="100"/>
        <c:noMultiLvlLbl val="0"/>
      </c:catAx>
      <c:valAx>
        <c:axId val="4799723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Deaths per 100,000</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6963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1</a:t>
            </a:r>
            <a:r>
              <a:rPr lang="en-US" baseline="0" dirty="0" smtClean="0"/>
              <a:t> to 4 years</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4298406056260038"/>
          <c:y val="0.18560185185185185"/>
          <c:w val="0.82090462661232477"/>
          <c:h val="0.61498432487605714"/>
        </c:manualLayout>
      </c:layout>
      <c:lineChart>
        <c:grouping val="standard"/>
        <c:varyColors val="0"/>
        <c:ser>
          <c:idx val="0"/>
          <c:order val="0"/>
          <c:tx>
            <c:strRef>
              <c:f>'1-4'!$A$2</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'1-4'!$B$1:$G$1</c:f>
              <c:numCache>
                <c:formatCode>General</c:formatCode>
                <c:ptCount val="6"/>
                <c:pt idx="0">
                  <c:v>1990</c:v>
                </c:pt>
                <c:pt idx="1">
                  <c:v>1995</c:v>
                </c:pt>
                <c:pt idx="2">
                  <c:v>2000</c:v>
                </c:pt>
                <c:pt idx="3">
                  <c:v>2005</c:v>
                </c:pt>
                <c:pt idx="4">
                  <c:v>2010</c:v>
                </c:pt>
                <c:pt idx="5">
                  <c:v>2013</c:v>
                </c:pt>
              </c:numCache>
            </c:numRef>
          </c:cat>
          <c:val>
            <c:numRef>
              <c:f>'1-4'!$B$2:$G$2</c:f>
              <c:numCache>
                <c:formatCode>General</c:formatCode>
                <c:ptCount val="6"/>
                <c:pt idx="0">
                  <c:v>36.023160728000001</c:v>
                </c:pt>
                <c:pt idx="1">
                  <c:v>30.370832271000001</c:v>
                </c:pt>
                <c:pt idx="2">
                  <c:v>24.992860304000001</c:v>
                </c:pt>
                <c:pt idx="3">
                  <c:v>25.937735399000001</c:v>
                </c:pt>
                <c:pt idx="4">
                  <c:v>24.360123351999999</c:v>
                </c:pt>
                <c:pt idx="5">
                  <c:v>22.693395928000001</c:v>
                </c:pt>
              </c:numCache>
            </c:numRef>
          </c:val>
          <c:smooth val="0"/>
          <c:extLst xmlns:c16r2="http://schemas.microsoft.com/office/drawing/2015/06/chart">
            <c:ext xmlns:c16="http://schemas.microsoft.com/office/drawing/2014/chart" uri="{C3380CC4-5D6E-409C-BE32-E72D297353CC}">
              <c16:uniqueId val="{00000000-1314-434A-A15F-7BD403EBDD10}"/>
            </c:ext>
          </c:extLst>
        </c:ser>
        <c:ser>
          <c:idx val="1"/>
          <c:order val="1"/>
          <c:tx>
            <c:strRef>
              <c:f>'1-4'!$A$3</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'1-4'!$B$1:$G$1</c:f>
              <c:numCache>
                <c:formatCode>General</c:formatCode>
                <c:ptCount val="6"/>
                <c:pt idx="0">
                  <c:v>1990</c:v>
                </c:pt>
                <c:pt idx="1">
                  <c:v>1995</c:v>
                </c:pt>
                <c:pt idx="2">
                  <c:v>2000</c:v>
                </c:pt>
                <c:pt idx="3">
                  <c:v>2005</c:v>
                </c:pt>
                <c:pt idx="4">
                  <c:v>2010</c:v>
                </c:pt>
                <c:pt idx="5">
                  <c:v>2013</c:v>
                </c:pt>
              </c:numCache>
            </c:numRef>
          </c:cat>
          <c:val>
            <c:numRef>
              <c:f>'1-4'!$B$3:$G$3</c:f>
              <c:numCache>
                <c:formatCode>General</c:formatCode>
                <c:ptCount val="6"/>
                <c:pt idx="0">
                  <c:v>32.908776983000003</c:v>
                </c:pt>
                <c:pt idx="1">
                  <c:v>25.085679377000002</c:v>
                </c:pt>
                <c:pt idx="2">
                  <c:v>19.075711669</c:v>
                </c:pt>
                <c:pt idx="3">
                  <c:v>15.516366045</c:v>
                </c:pt>
                <c:pt idx="4">
                  <c:v>14.00597187</c:v>
                </c:pt>
                <c:pt idx="5">
                  <c:v>13.098449388000001</c:v>
                </c:pt>
              </c:numCache>
            </c:numRef>
          </c:val>
          <c:smooth val="0"/>
          <c:extLst xmlns:c16r2="http://schemas.microsoft.com/office/drawing/2015/06/chart">
            <c:ext xmlns:c16="http://schemas.microsoft.com/office/drawing/2014/chart" uri="{C3380CC4-5D6E-409C-BE32-E72D297353CC}">
              <c16:uniqueId val="{00000001-1314-434A-A15F-7BD403EBDD10}"/>
            </c:ext>
          </c:extLst>
        </c:ser>
        <c:ser>
          <c:idx val="2"/>
          <c:order val="2"/>
          <c:tx>
            <c:strRef>
              <c:f>'1-4'!$A$4</c:f>
              <c:strCache>
                <c:ptCount val="1"/>
                <c:pt idx="0">
                  <c:v>Japan</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'1-4'!$B$1:$G$1</c:f>
              <c:numCache>
                <c:formatCode>General</c:formatCode>
                <c:ptCount val="6"/>
                <c:pt idx="0">
                  <c:v>1990</c:v>
                </c:pt>
                <c:pt idx="1">
                  <c:v>1995</c:v>
                </c:pt>
                <c:pt idx="2">
                  <c:v>2000</c:v>
                </c:pt>
                <c:pt idx="3">
                  <c:v>2005</c:v>
                </c:pt>
                <c:pt idx="4">
                  <c:v>2010</c:v>
                </c:pt>
                <c:pt idx="5">
                  <c:v>2013</c:v>
                </c:pt>
              </c:numCache>
            </c:numRef>
          </c:cat>
          <c:val>
            <c:numRef>
              <c:f>'1-4'!$B$4:$G$4</c:f>
              <c:numCache>
                <c:formatCode>General</c:formatCode>
                <c:ptCount val="6"/>
                <c:pt idx="0">
                  <c:v>39.458198074000002</c:v>
                </c:pt>
                <c:pt idx="1">
                  <c:v>38.463865278999997</c:v>
                </c:pt>
                <c:pt idx="2">
                  <c:v>29.961471976999999</c:v>
                </c:pt>
                <c:pt idx="3">
                  <c:v>24.399924927000001</c:v>
                </c:pt>
                <c:pt idx="4">
                  <c:v>20.761196757</c:v>
                </c:pt>
                <c:pt idx="5">
                  <c:v>19.855423520999999</c:v>
                </c:pt>
              </c:numCache>
            </c:numRef>
          </c:val>
          <c:smooth val="0"/>
          <c:extLst xmlns:c16r2="http://schemas.microsoft.com/office/drawing/2015/06/chart">
            <c:ext xmlns:c16="http://schemas.microsoft.com/office/drawing/2014/chart" uri="{C3380CC4-5D6E-409C-BE32-E72D297353CC}">
              <c16:uniqueId val="{00000002-1314-434A-A15F-7BD403EBDD10}"/>
            </c:ext>
          </c:extLst>
        </c:ser>
        <c:ser>
          <c:idx val="3"/>
          <c:order val="3"/>
          <c:tx>
            <c:strRef>
              <c:f>'1-4'!$A$5</c:f>
              <c:strCache>
                <c:ptCount val="1"/>
                <c:pt idx="0">
                  <c:v>United Kingdom</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'1-4'!$B$1:$G$1</c:f>
              <c:numCache>
                <c:formatCode>General</c:formatCode>
                <c:ptCount val="6"/>
                <c:pt idx="0">
                  <c:v>1990</c:v>
                </c:pt>
                <c:pt idx="1">
                  <c:v>1995</c:v>
                </c:pt>
                <c:pt idx="2">
                  <c:v>2000</c:v>
                </c:pt>
                <c:pt idx="3">
                  <c:v>2005</c:v>
                </c:pt>
                <c:pt idx="4">
                  <c:v>2010</c:v>
                </c:pt>
                <c:pt idx="5">
                  <c:v>2013</c:v>
                </c:pt>
              </c:numCache>
            </c:numRef>
          </c:cat>
          <c:val>
            <c:numRef>
              <c:f>'1-4'!$B$5:$G$5</c:f>
              <c:numCache>
                <c:formatCode>General</c:formatCode>
                <c:ptCount val="6"/>
                <c:pt idx="0">
                  <c:v>36.774568547999998</c:v>
                </c:pt>
                <c:pt idx="1">
                  <c:v>27.293294713000002</c:v>
                </c:pt>
                <c:pt idx="2">
                  <c:v>24.257362683</c:v>
                </c:pt>
                <c:pt idx="3">
                  <c:v>23.256244103</c:v>
                </c:pt>
                <c:pt idx="4">
                  <c:v>20.657513967</c:v>
                </c:pt>
                <c:pt idx="5">
                  <c:v>19.128205325</c:v>
                </c:pt>
              </c:numCache>
            </c:numRef>
          </c:val>
          <c:smooth val="0"/>
          <c:extLst xmlns:c16r2="http://schemas.microsoft.com/office/drawing/2015/06/chart">
            <c:ext xmlns:c16="http://schemas.microsoft.com/office/drawing/2014/chart" uri="{C3380CC4-5D6E-409C-BE32-E72D297353CC}">
              <c16:uniqueId val="{00000003-1314-434A-A15F-7BD403EBDD10}"/>
            </c:ext>
          </c:extLst>
        </c:ser>
        <c:ser>
          <c:idx val="4"/>
          <c:order val="4"/>
          <c:tx>
            <c:strRef>
              <c:f>'1-4'!$A$6</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'1-4'!$B$1:$G$1</c:f>
              <c:numCache>
                <c:formatCode>General</c:formatCode>
                <c:ptCount val="6"/>
                <c:pt idx="0">
                  <c:v>1990</c:v>
                </c:pt>
                <c:pt idx="1">
                  <c:v>1995</c:v>
                </c:pt>
                <c:pt idx="2">
                  <c:v>2000</c:v>
                </c:pt>
                <c:pt idx="3">
                  <c:v>2005</c:v>
                </c:pt>
                <c:pt idx="4">
                  <c:v>2010</c:v>
                </c:pt>
                <c:pt idx="5">
                  <c:v>2013</c:v>
                </c:pt>
              </c:numCache>
            </c:numRef>
          </c:cat>
          <c:val>
            <c:numRef>
              <c:f>'1-4'!$B$6:$G$6</c:f>
              <c:numCache>
                <c:formatCode>General</c:formatCode>
                <c:ptCount val="6"/>
                <c:pt idx="0">
                  <c:v>45.753123029000001</c:v>
                </c:pt>
                <c:pt idx="1">
                  <c:v>36.474698023999998</c:v>
                </c:pt>
                <c:pt idx="2">
                  <c:v>33.647507443000002</c:v>
                </c:pt>
                <c:pt idx="3">
                  <c:v>32.738718622999997</c:v>
                </c:pt>
                <c:pt idx="4">
                  <c:v>28.117199931999998</c:v>
                </c:pt>
                <c:pt idx="5">
                  <c:v>27.168130061999999</c:v>
                </c:pt>
              </c:numCache>
            </c:numRef>
          </c:val>
          <c:smooth val="0"/>
          <c:extLst xmlns:c16r2="http://schemas.microsoft.com/office/drawing/2015/06/chart">
            <c:ext xmlns:c16="http://schemas.microsoft.com/office/drawing/2014/chart" uri="{C3380CC4-5D6E-409C-BE32-E72D297353CC}">
              <c16:uniqueId val="{00000004-1314-434A-A15F-7BD403EBDD10}"/>
            </c:ext>
          </c:extLst>
        </c:ser>
        <c:dLbls>
          <c:showLegendKey val="0"/>
          <c:showVal val="0"/>
          <c:showCatName val="0"/>
          <c:showSerName val="0"/>
          <c:showPercent val="0"/>
          <c:showBubbleSize val="0"/>
        </c:dLbls>
        <c:smooth val="0"/>
        <c:axId val="479957664"/>
        <c:axId val="479968000"/>
      </c:lineChart>
      <c:catAx>
        <c:axId val="47995766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68000"/>
        <c:crosses val="autoZero"/>
        <c:auto val="1"/>
        <c:lblAlgn val="ctr"/>
        <c:lblOffset val="100"/>
        <c:noMultiLvlLbl val="0"/>
      </c:catAx>
      <c:valAx>
        <c:axId val="47996800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Deaths per 100,00</a:t>
                </a: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57664"/>
        <c:crosses val="autoZero"/>
        <c:crossBetween val="between"/>
      </c:valAx>
      <c:spPr>
        <a:noFill/>
        <a:ln>
          <a:noFill/>
        </a:ln>
        <a:effectLst/>
      </c:spPr>
    </c:plotArea>
    <c:legend>
      <c:legendPos val="b"/>
      <c:layout>
        <c:manualLayout>
          <c:xMode val="edge"/>
          <c:yMode val="edge"/>
          <c:x val="0.1"/>
          <c:y val="0.9068909886264217"/>
          <c:w val="0.9"/>
          <c:h val="7.08867891513560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Cancer</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0"/>
          <c:tx>
            <c:strRef>
              <c:f>Sheet1!$B$28</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Sheet1!$A$29:$A$34</c:f>
              <c:numCache>
                <c:formatCode>General</c:formatCode>
                <c:ptCount val="6"/>
                <c:pt idx="0">
                  <c:v>1990</c:v>
                </c:pt>
                <c:pt idx="1">
                  <c:v>1995</c:v>
                </c:pt>
                <c:pt idx="2">
                  <c:v>2000</c:v>
                </c:pt>
                <c:pt idx="3">
                  <c:v>2005</c:v>
                </c:pt>
                <c:pt idx="4">
                  <c:v>2010</c:v>
                </c:pt>
                <c:pt idx="5">
                  <c:v>2013</c:v>
                </c:pt>
              </c:numCache>
            </c:numRef>
          </c:cat>
          <c:val>
            <c:numRef>
              <c:f>Sheet1!$B$29:$B$34</c:f>
              <c:numCache>
                <c:formatCode>General</c:formatCode>
                <c:ptCount val="6"/>
                <c:pt idx="0">
                  <c:v>3.900837262</c:v>
                </c:pt>
                <c:pt idx="1">
                  <c:v>3.6808441580000002</c:v>
                </c:pt>
                <c:pt idx="2">
                  <c:v>3.4374666500000002</c:v>
                </c:pt>
                <c:pt idx="3">
                  <c:v>3.6412590709999999</c:v>
                </c:pt>
                <c:pt idx="4">
                  <c:v>3.616559064</c:v>
                </c:pt>
                <c:pt idx="5">
                  <c:v>3.410786769</c:v>
                </c:pt>
              </c:numCache>
            </c:numRef>
          </c:val>
          <c:smooth val="0"/>
        </c:ser>
        <c:ser>
          <c:idx val="2"/>
          <c:order val="1"/>
          <c:tx>
            <c:strRef>
              <c:f>Sheet1!$C$28</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Sheet1!$A$29:$A$34</c:f>
              <c:numCache>
                <c:formatCode>General</c:formatCode>
                <c:ptCount val="6"/>
                <c:pt idx="0">
                  <c:v>1990</c:v>
                </c:pt>
                <c:pt idx="1">
                  <c:v>1995</c:v>
                </c:pt>
                <c:pt idx="2">
                  <c:v>2000</c:v>
                </c:pt>
                <c:pt idx="3">
                  <c:v>2005</c:v>
                </c:pt>
                <c:pt idx="4">
                  <c:v>2010</c:v>
                </c:pt>
                <c:pt idx="5">
                  <c:v>2013</c:v>
                </c:pt>
              </c:numCache>
            </c:numRef>
          </c:cat>
          <c:val>
            <c:numRef>
              <c:f>Sheet1!$C$29:$C$34</c:f>
              <c:numCache>
                <c:formatCode>General</c:formatCode>
                <c:ptCount val="6"/>
                <c:pt idx="0">
                  <c:v>4.5711117440000004</c:v>
                </c:pt>
                <c:pt idx="1">
                  <c:v>3.6705814330000002</c:v>
                </c:pt>
                <c:pt idx="2">
                  <c:v>3.3147639369999999</c:v>
                </c:pt>
                <c:pt idx="3">
                  <c:v>3.10214101</c:v>
                </c:pt>
                <c:pt idx="4">
                  <c:v>3.0519057969999999</c:v>
                </c:pt>
                <c:pt idx="5">
                  <c:v>2.889954387</c:v>
                </c:pt>
              </c:numCache>
            </c:numRef>
          </c:val>
          <c:smooth val="0"/>
        </c:ser>
        <c:ser>
          <c:idx val="3"/>
          <c:order val="2"/>
          <c:tx>
            <c:strRef>
              <c:f>Sheet1!$D$28</c:f>
              <c:strCache>
                <c:ptCount val="1"/>
                <c:pt idx="0">
                  <c:v>Japan</c:v>
                </c:pt>
              </c:strCache>
            </c:strRef>
          </c:tx>
          <c:spPr>
            <a:ln w="34925" cap="rnd">
              <a:solidFill>
                <a:schemeClr val="bg1"/>
              </a:solidFill>
              <a:round/>
            </a:ln>
            <a:effectLst>
              <a:outerShdw blurRad="57150" dist="19050" dir="5400000" algn="ctr" rotWithShape="0">
                <a:srgbClr val="000000">
                  <a:alpha val="63000"/>
                </a:srgbClr>
              </a:outerShdw>
            </a:effectLst>
          </c:spPr>
          <c:marker>
            <c:symbol val="none"/>
          </c:marker>
          <c:cat>
            <c:numRef>
              <c:f>Sheet1!$A$29:$A$34</c:f>
              <c:numCache>
                <c:formatCode>General</c:formatCode>
                <c:ptCount val="6"/>
                <c:pt idx="0">
                  <c:v>1990</c:v>
                </c:pt>
                <c:pt idx="1">
                  <c:v>1995</c:v>
                </c:pt>
                <c:pt idx="2">
                  <c:v>2000</c:v>
                </c:pt>
                <c:pt idx="3">
                  <c:v>2005</c:v>
                </c:pt>
                <c:pt idx="4">
                  <c:v>2010</c:v>
                </c:pt>
                <c:pt idx="5">
                  <c:v>2013</c:v>
                </c:pt>
              </c:numCache>
            </c:numRef>
          </c:cat>
          <c:val>
            <c:numRef>
              <c:f>Sheet1!$D$29:$D$34</c:f>
              <c:numCache>
                <c:formatCode>General</c:formatCode>
                <c:ptCount val="6"/>
                <c:pt idx="0">
                  <c:v>3.9366353639999998</c:v>
                </c:pt>
                <c:pt idx="1">
                  <c:v>3.9492286160000001</c:v>
                </c:pt>
                <c:pt idx="2">
                  <c:v>3.3650189049999999</c:v>
                </c:pt>
                <c:pt idx="3">
                  <c:v>3.0964212299999998</c:v>
                </c:pt>
                <c:pt idx="4">
                  <c:v>2.8761629819999999</c:v>
                </c:pt>
                <c:pt idx="5">
                  <c:v>2.8170673399999999</c:v>
                </c:pt>
              </c:numCache>
            </c:numRef>
          </c:val>
          <c:smooth val="0"/>
        </c:ser>
        <c:ser>
          <c:idx val="4"/>
          <c:order val="3"/>
          <c:tx>
            <c:strRef>
              <c:f>Sheet1!$E$28</c:f>
              <c:strCache>
                <c:ptCount val="1"/>
                <c:pt idx="0">
                  <c:v>United Kingdom</c:v>
                </c:pt>
              </c:strCache>
            </c:strRef>
          </c:tx>
          <c:spPr>
            <a:ln w="34925" cap="rnd">
              <a:solidFill>
                <a:schemeClr val="bg2">
                  <a:lumMod val="50000"/>
                </a:schemeClr>
              </a:solidFill>
              <a:round/>
            </a:ln>
            <a:effectLst>
              <a:outerShdw blurRad="57150" dist="19050" dir="5400000" algn="ctr" rotWithShape="0">
                <a:srgbClr val="000000">
                  <a:alpha val="63000"/>
                </a:srgbClr>
              </a:outerShdw>
            </a:effectLst>
          </c:spPr>
          <c:marker>
            <c:symbol val="none"/>
          </c:marker>
          <c:cat>
            <c:numRef>
              <c:f>Sheet1!$A$29:$A$34</c:f>
              <c:numCache>
                <c:formatCode>General</c:formatCode>
                <c:ptCount val="6"/>
                <c:pt idx="0">
                  <c:v>1990</c:v>
                </c:pt>
                <c:pt idx="1">
                  <c:v>1995</c:v>
                </c:pt>
                <c:pt idx="2">
                  <c:v>2000</c:v>
                </c:pt>
                <c:pt idx="3">
                  <c:v>2005</c:v>
                </c:pt>
                <c:pt idx="4">
                  <c:v>2010</c:v>
                </c:pt>
                <c:pt idx="5">
                  <c:v>2013</c:v>
                </c:pt>
              </c:numCache>
            </c:numRef>
          </c:cat>
          <c:val>
            <c:numRef>
              <c:f>Sheet1!$E$29:$E$34</c:f>
              <c:numCache>
                <c:formatCode>General</c:formatCode>
                <c:ptCount val="6"/>
                <c:pt idx="0">
                  <c:v>4.282685184</c:v>
                </c:pt>
                <c:pt idx="1">
                  <c:v>3.5776287999999998</c:v>
                </c:pt>
                <c:pt idx="2">
                  <c:v>3.4124006329999998</c:v>
                </c:pt>
                <c:pt idx="3">
                  <c:v>3.3669827510000001</c:v>
                </c:pt>
                <c:pt idx="4">
                  <c:v>3.1477772989999999</c:v>
                </c:pt>
                <c:pt idx="5">
                  <c:v>3.0091494609999998</c:v>
                </c:pt>
              </c:numCache>
            </c:numRef>
          </c:val>
          <c:smooth val="0"/>
        </c:ser>
        <c:ser>
          <c:idx val="5"/>
          <c:order val="4"/>
          <c:tx>
            <c:strRef>
              <c:f>Sheet1!$F$28</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Sheet1!$A$29:$A$34</c:f>
              <c:numCache>
                <c:formatCode>General</c:formatCode>
                <c:ptCount val="6"/>
                <c:pt idx="0">
                  <c:v>1990</c:v>
                </c:pt>
                <c:pt idx="1">
                  <c:v>1995</c:v>
                </c:pt>
                <c:pt idx="2">
                  <c:v>2000</c:v>
                </c:pt>
                <c:pt idx="3">
                  <c:v>2005</c:v>
                </c:pt>
                <c:pt idx="4">
                  <c:v>2010</c:v>
                </c:pt>
                <c:pt idx="5">
                  <c:v>2013</c:v>
                </c:pt>
              </c:numCache>
            </c:numRef>
          </c:cat>
          <c:val>
            <c:numRef>
              <c:f>Sheet1!$F$29:$F$34</c:f>
              <c:numCache>
                <c:formatCode>General</c:formatCode>
                <c:ptCount val="6"/>
                <c:pt idx="0">
                  <c:v>3.8173473480000002</c:v>
                </c:pt>
                <c:pt idx="1">
                  <c:v>3.4611519290000001</c:v>
                </c:pt>
                <c:pt idx="2">
                  <c:v>3.498499196</c:v>
                </c:pt>
                <c:pt idx="3">
                  <c:v>3.4504619349999999</c:v>
                </c:pt>
                <c:pt idx="4">
                  <c:v>3.1304853619999999</c:v>
                </c:pt>
                <c:pt idx="5">
                  <c:v>3.1225092440000002</c:v>
                </c:pt>
              </c:numCache>
            </c:numRef>
          </c:val>
          <c:smooth val="0"/>
        </c:ser>
        <c:dLbls>
          <c:showLegendKey val="0"/>
          <c:showVal val="0"/>
          <c:showCatName val="0"/>
          <c:showSerName val="0"/>
          <c:showPercent val="0"/>
          <c:showBubbleSize val="0"/>
        </c:dLbls>
        <c:smooth val="0"/>
        <c:axId val="479959296"/>
        <c:axId val="479962016"/>
      </c:lineChart>
      <c:catAx>
        <c:axId val="47995929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62016"/>
        <c:crosses val="autoZero"/>
        <c:auto val="1"/>
        <c:lblAlgn val="ctr"/>
        <c:lblOffset val="100"/>
        <c:noMultiLvlLbl val="0"/>
      </c:catAx>
      <c:valAx>
        <c:axId val="4799620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sz="900" b="1" i="0" cap="all" baseline="0" dirty="0" smtClean="0">
                    <a:effectLst/>
                  </a:rPr>
                  <a:t>Deaths per 100,000 person-years</a:t>
                </a:r>
                <a:endParaRPr lang="en-US" sz="900" dirty="0">
                  <a:effectLst/>
                </a:endParaRP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59296"/>
        <c:crosses val="autoZero"/>
        <c:crossBetween val="between"/>
        <c:majorUnit val="1"/>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Injuries</a:t>
            </a: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0"/>
          <c:tx>
            <c:strRef>
              <c:f>Sheet1!$B$19</c:f>
              <c:strCache>
                <c:ptCount val="1"/>
                <c:pt idx="0">
                  <c:v>Canada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Sheet1!$A$20:$A$25</c:f>
              <c:numCache>
                <c:formatCode>General</c:formatCode>
                <c:ptCount val="6"/>
                <c:pt idx="0">
                  <c:v>1990</c:v>
                </c:pt>
                <c:pt idx="1">
                  <c:v>1995</c:v>
                </c:pt>
                <c:pt idx="2">
                  <c:v>2000</c:v>
                </c:pt>
                <c:pt idx="3">
                  <c:v>2005</c:v>
                </c:pt>
                <c:pt idx="4">
                  <c:v>2010</c:v>
                </c:pt>
                <c:pt idx="5">
                  <c:v>2013</c:v>
                </c:pt>
              </c:numCache>
            </c:numRef>
          </c:cat>
          <c:val>
            <c:numRef>
              <c:f>Sheet1!$B$20:$B$25</c:f>
              <c:numCache>
                <c:formatCode>General</c:formatCode>
                <c:ptCount val="6"/>
                <c:pt idx="0">
                  <c:v>16.454532888060001</c:v>
                </c:pt>
                <c:pt idx="1">
                  <c:v>13.305066794829999</c:v>
                </c:pt>
                <c:pt idx="2">
                  <c:v>10.472333998250001</c:v>
                </c:pt>
                <c:pt idx="3">
                  <c:v>11.00329219654</c:v>
                </c:pt>
                <c:pt idx="4">
                  <c:v>10.186146873999999</c:v>
                </c:pt>
                <c:pt idx="5">
                  <c:v>9.4081613750235995</c:v>
                </c:pt>
              </c:numCache>
            </c:numRef>
          </c:val>
          <c:smooth val="0"/>
        </c:ser>
        <c:ser>
          <c:idx val="2"/>
          <c:order val="1"/>
          <c:tx>
            <c:strRef>
              <c:f>Sheet1!$C$19</c:f>
              <c:strCache>
                <c:ptCount val="1"/>
                <c:pt idx="0">
                  <c:v>Italy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Sheet1!$A$20:$A$25</c:f>
              <c:numCache>
                <c:formatCode>General</c:formatCode>
                <c:ptCount val="6"/>
                <c:pt idx="0">
                  <c:v>1990</c:v>
                </c:pt>
                <c:pt idx="1">
                  <c:v>1995</c:v>
                </c:pt>
                <c:pt idx="2">
                  <c:v>2000</c:v>
                </c:pt>
                <c:pt idx="3">
                  <c:v>2005</c:v>
                </c:pt>
                <c:pt idx="4">
                  <c:v>2010</c:v>
                </c:pt>
                <c:pt idx="5">
                  <c:v>2013</c:v>
                </c:pt>
              </c:numCache>
            </c:numRef>
          </c:cat>
          <c:val>
            <c:numRef>
              <c:f>Sheet1!$C$20:$C$25</c:f>
              <c:numCache>
                <c:formatCode>General</c:formatCode>
                <c:ptCount val="6"/>
                <c:pt idx="0">
                  <c:v>10.053026364489998</c:v>
                </c:pt>
                <c:pt idx="1">
                  <c:v>7.0662597829549991</c:v>
                </c:pt>
                <c:pt idx="2">
                  <c:v>5.4453071878300001</c:v>
                </c:pt>
                <c:pt idx="3">
                  <c:v>4.3362406897000003</c:v>
                </c:pt>
                <c:pt idx="4">
                  <c:v>3.9312117364799999</c:v>
                </c:pt>
                <c:pt idx="5">
                  <c:v>3.4970704221000002</c:v>
                </c:pt>
              </c:numCache>
            </c:numRef>
          </c:val>
          <c:smooth val="0"/>
        </c:ser>
        <c:ser>
          <c:idx val="3"/>
          <c:order val="2"/>
          <c:tx>
            <c:strRef>
              <c:f>Sheet1!$D$19</c:f>
              <c:strCache>
                <c:ptCount val="1"/>
                <c:pt idx="0">
                  <c:v>Japan</c:v>
                </c:pt>
              </c:strCache>
            </c:strRef>
          </c:tx>
          <c:spPr>
            <a:ln w="34925" cap="rnd">
              <a:solidFill>
                <a:schemeClr val="bg1"/>
              </a:solidFill>
              <a:round/>
            </a:ln>
            <a:effectLst>
              <a:outerShdw blurRad="57150" dist="19050" dir="5400000" algn="ctr" rotWithShape="0">
                <a:srgbClr val="000000">
                  <a:alpha val="63000"/>
                </a:srgbClr>
              </a:outerShdw>
            </a:effectLst>
          </c:spPr>
          <c:marker>
            <c:symbol val="none"/>
          </c:marker>
          <c:cat>
            <c:numRef>
              <c:f>Sheet1!$A$20:$A$25</c:f>
              <c:numCache>
                <c:formatCode>General</c:formatCode>
                <c:ptCount val="6"/>
                <c:pt idx="0">
                  <c:v>1990</c:v>
                </c:pt>
                <c:pt idx="1">
                  <c:v>1995</c:v>
                </c:pt>
                <c:pt idx="2">
                  <c:v>2000</c:v>
                </c:pt>
                <c:pt idx="3">
                  <c:v>2005</c:v>
                </c:pt>
                <c:pt idx="4">
                  <c:v>2010</c:v>
                </c:pt>
                <c:pt idx="5">
                  <c:v>2013</c:v>
                </c:pt>
              </c:numCache>
            </c:numRef>
          </c:cat>
          <c:val>
            <c:numRef>
              <c:f>Sheet1!$D$20:$D$25</c:f>
              <c:numCache>
                <c:formatCode>General</c:formatCode>
                <c:ptCount val="6"/>
                <c:pt idx="0">
                  <c:v>19.024378629520001</c:v>
                </c:pt>
                <c:pt idx="1">
                  <c:v>19.105611806999999</c:v>
                </c:pt>
                <c:pt idx="2">
                  <c:v>12.84549226247</c:v>
                </c:pt>
                <c:pt idx="3">
                  <c:v>10.301285415039999</c:v>
                </c:pt>
                <c:pt idx="4">
                  <c:v>8.4263994000900002</c:v>
                </c:pt>
                <c:pt idx="5">
                  <c:v>7.9919338369291006</c:v>
                </c:pt>
              </c:numCache>
            </c:numRef>
          </c:val>
          <c:smooth val="0"/>
        </c:ser>
        <c:ser>
          <c:idx val="4"/>
          <c:order val="3"/>
          <c:tx>
            <c:strRef>
              <c:f>Sheet1!$E$19</c:f>
              <c:strCache>
                <c:ptCount val="1"/>
                <c:pt idx="0">
                  <c:v>United Kingdom</c:v>
                </c:pt>
              </c:strCache>
            </c:strRef>
          </c:tx>
          <c:spPr>
            <a:ln w="34925" cap="rnd">
              <a:solidFill>
                <a:schemeClr val="bg2">
                  <a:lumMod val="50000"/>
                </a:schemeClr>
              </a:solidFill>
              <a:round/>
            </a:ln>
            <a:effectLst>
              <a:outerShdw blurRad="57150" dist="19050" dir="5400000" algn="ctr" rotWithShape="0">
                <a:srgbClr val="000000">
                  <a:alpha val="63000"/>
                </a:srgbClr>
              </a:outerShdw>
            </a:effectLst>
          </c:spPr>
          <c:marker>
            <c:symbol val="none"/>
          </c:marker>
          <c:cat>
            <c:numRef>
              <c:f>Sheet1!$A$20:$A$25</c:f>
              <c:numCache>
                <c:formatCode>General</c:formatCode>
                <c:ptCount val="6"/>
                <c:pt idx="0">
                  <c:v>1990</c:v>
                </c:pt>
                <c:pt idx="1">
                  <c:v>1995</c:v>
                </c:pt>
                <c:pt idx="2">
                  <c:v>2000</c:v>
                </c:pt>
                <c:pt idx="3">
                  <c:v>2005</c:v>
                </c:pt>
                <c:pt idx="4">
                  <c:v>2010</c:v>
                </c:pt>
                <c:pt idx="5">
                  <c:v>2013</c:v>
                </c:pt>
              </c:numCache>
            </c:numRef>
          </c:cat>
          <c:val>
            <c:numRef>
              <c:f>Sheet1!$E$20:$E$25</c:f>
              <c:numCache>
                <c:formatCode>General</c:formatCode>
                <c:ptCount val="6"/>
                <c:pt idx="0">
                  <c:v>11.688465794359999</c:v>
                </c:pt>
                <c:pt idx="1">
                  <c:v>8.1559740552539992</c:v>
                </c:pt>
                <c:pt idx="2">
                  <c:v>7.3091649990100001</c:v>
                </c:pt>
                <c:pt idx="3">
                  <c:v>7.4542303324490007</c:v>
                </c:pt>
                <c:pt idx="4">
                  <c:v>6.6017536008710005</c:v>
                </c:pt>
                <c:pt idx="5">
                  <c:v>5.9576142274000006</c:v>
                </c:pt>
              </c:numCache>
            </c:numRef>
          </c:val>
          <c:smooth val="0"/>
        </c:ser>
        <c:ser>
          <c:idx val="5"/>
          <c:order val="4"/>
          <c:tx>
            <c:strRef>
              <c:f>Sheet1!$F$19</c:f>
              <c:strCache>
                <c:ptCount val="1"/>
                <c:pt idx="0">
                  <c:v>United States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cat>
            <c:numRef>
              <c:f>Sheet1!$A$20:$A$25</c:f>
              <c:numCache>
                <c:formatCode>General</c:formatCode>
                <c:ptCount val="6"/>
                <c:pt idx="0">
                  <c:v>1990</c:v>
                </c:pt>
                <c:pt idx="1">
                  <c:v>1995</c:v>
                </c:pt>
                <c:pt idx="2">
                  <c:v>2000</c:v>
                </c:pt>
                <c:pt idx="3">
                  <c:v>2005</c:v>
                </c:pt>
                <c:pt idx="4">
                  <c:v>2010</c:v>
                </c:pt>
                <c:pt idx="5">
                  <c:v>2013</c:v>
                </c:pt>
              </c:numCache>
            </c:numRef>
          </c:cat>
          <c:val>
            <c:numRef>
              <c:f>Sheet1!$F$20:$F$25</c:f>
              <c:numCache>
                <c:formatCode>General</c:formatCode>
                <c:ptCount val="6"/>
                <c:pt idx="0">
                  <c:v>25.120781186999999</c:v>
                </c:pt>
                <c:pt idx="1">
                  <c:v>19.665433609299999</c:v>
                </c:pt>
                <c:pt idx="2">
                  <c:v>19.0194523967</c:v>
                </c:pt>
                <c:pt idx="3">
                  <c:v>19.374565506899998</c:v>
                </c:pt>
                <c:pt idx="4">
                  <c:v>17.125424685900001</c:v>
                </c:pt>
                <c:pt idx="5">
                  <c:v>15.6555441766575</c:v>
                </c:pt>
              </c:numCache>
            </c:numRef>
          </c:val>
          <c:smooth val="0"/>
        </c:ser>
        <c:dLbls>
          <c:showLegendKey val="0"/>
          <c:showVal val="0"/>
          <c:showCatName val="0"/>
          <c:showSerName val="0"/>
          <c:showPercent val="0"/>
          <c:showBubbleSize val="0"/>
        </c:dLbls>
        <c:smooth val="0"/>
        <c:axId val="479960928"/>
        <c:axId val="479962560"/>
      </c:lineChart>
      <c:catAx>
        <c:axId val="4799609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62560"/>
        <c:crosses val="autoZero"/>
        <c:auto val="1"/>
        <c:lblAlgn val="ctr"/>
        <c:lblOffset val="100"/>
        <c:noMultiLvlLbl val="0"/>
      </c:catAx>
      <c:valAx>
        <c:axId val="4799625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7996092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8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fld id="{53B3BD51-9AF7-4F41-9FA8-7A8F5A624785}" type="datetimeFigureOut">
              <a:rPr lang="en-US" smtClean="0"/>
              <a:t>4/8/2016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E444A53F-BD77-4679-B342-DC42E6C9B44F}" type="slidenum">
              <a:rPr lang="en-US" smtClean="0"/>
              <a:t>‹#›</a:t>
            </a:fld>
            <a:endParaRPr lang="en-US"/>
          </a:p>
        </p:txBody>
      </p:sp>
    </p:spTree>
    <p:extLst>
      <p:ext uri="{BB962C8B-B14F-4D97-AF65-F5344CB8AC3E}">
        <p14:creationId xmlns:p14="http://schemas.microsoft.com/office/powerpoint/2010/main" val="3774590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3169920" cy="480060"/>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idx="1"/>
          </p:nvPr>
        </p:nvSpPr>
        <p:spPr bwMode="auto">
          <a:xfrm>
            <a:off x="4143588" y="1"/>
            <a:ext cx="3169920" cy="480060"/>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a:defRPr sz="1200"/>
            </a:lvl1pPr>
          </a:lstStyle>
          <a:p>
            <a:endParaRPr lang="en-US" dirty="0"/>
          </a:p>
        </p:txBody>
      </p:sp>
      <p:sp>
        <p:nvSpPr>
          <p:cNvPr id="92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defRPr sz="1200"/>
            </a:lvl1pPr>
          </a:lstStyle>
          <a:p>
            <a:endParaRPr lang="en-US" dirty="0"/>
          </a:p>
        </p:txBody>
      </p:sp>
      <p:sp>
        <p:nvSpPr>
          <p:cNvPr id="9223" name="Rectangle 7"/>
          <p:cNvSpPr>
            <a:spLocks noGrp="1" noChangeArrowheads="1"/>
          </p:cNvSpPr>
          <p:nvPr>
            <p:ph type="sldNum" sz="quarter" idx="5"/>
          </p:nvPr>
        </p:nvSpPr>
        <p:spPr bwMode="auto">
          <a:xfrm>
            <a:off x="4143588" y="9119474"/>
            <a:ext cx="3169920" cy="480060"/>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a:defRPr sz="1200"/>
            </a:lvl1pPr>
          </a:lstStyle>
          <a:p>
            <a:fld id="{07EAAAAD-4A41-4E64-9B96-6D22E6CAAD4E}" type="slidenum">
              <a:rPr lang="en-US"/>
              <a:pPr/>
              <a:t>‹#›</a:t>
            </a:fld>
            <a:endParaRPr lang="en-US" dirty="0"/>
          </a:p>
        </p:txBody>
      </p:sp>
    </p:spTree>
    <p:extLst>
      <p:ext uri="{BB962C8B-B14F-4D97-AF65-F5344CB8AC3E}">
        <p14:creationId xmlns:p14="http://schemas.microsoft.com/office/powerpoint/2010/main" val="37018288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AAAAD-4A41-4E64-9B96-6D22E6CAAD4E}" type="slidenum">
              <a:rPr lang="en-US" smtClean="0"/>
              <a:pPr/>
              <a:t>1</a:t>
            </a:fld>
            <a:endParaRPr lang="en-US" dirty="0"/>
          </a:p>
        </p:txBody>
      </p:sp>
    </p:spTree>
    <p:extLst>
      <p:ext uri="{BB962C8B-B14F-4D97-AF65-F5344CB8AC3E}">
        <p14:creationId xmlns:p14="http://schemas.microsoft.com/office/powerpoint/2010/main" val="183307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E4D85EE-C97C-4F88-9AF8-29360D7C17A8}" type="slidenum">
              <a:rPr lang="en-US" smtClean="0"/>
              <a:pPr/>
              <a:t>4</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3881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E4D85EE-C97C-4F88-9AF8-29360D7C17A8}" type="slidenum">
              <a:rPr lang="en-US" smtClean="0"/>
              <a:pPr/>
              <a:t>5</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4353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92" eaLnBrk="0" hangingPunct="0">
              <a:defRPr>
                <a:solidFill>
                  <a:schemeClr val="tx1"/>
                </a:solidFill>
                <a:latin typeface="Arial" charset="0"/>
              </a:defRPr>
            </a:lvl1pPr>
            <a:lvl2pPr marL="770640" indent="-296399" defTabSz="966592" eaLnBrk="0" hangingPunct="0">
              <a:defRPr>
                <a:solidFill>
                  <a:schemeClr val="tx1"/>
                </a:solidFill>
                <a:latin typeface="Arial" charset="0"/>
              </a:defRPr>
            </a:lvl2pPr>
            <a:lvl3pPr marL="1185598" indent="-237119" defTabSz="966592" eaLnBrk="0" hangingPunct="0">
              <a:defRPr>
                <a:solidFill>
                  <a:schemeClr val="tx1"/>
                </a:solidFill>
                <a:latin typeface="Arial" charset="0"/>
              </a:defRPr>
            </a:lvl3pPr>
            <a:lvl4pPr marL="1659838" indent="-237119" defTabSz="966592" eaLnBrk="0" hangingPunct="0">
              <a:defRPr>
                <a:solidFill>
                  <a:schemeClr val="tx1"/>
                </a:solidFill>
                <a:latin typeface="Arial" charset="0"/>
              </a:defRPr>
            </a:lvl4pPr>
            <a:lvl5pPr marL="2134077" indent="-237119" defTabSz="966592" eaLnBrk="0" hangingPunct="0">
              <a:defRPr>
                <a:solidFill>
                  <a:schemeClr val="tx1"/>
                </a:solidFill>
                <a:latin typeface="Arial" charset="0"/>
              </a:defRPr>
            </a:lvl5pPr>
            <a:lvl6pPr marL="2608316" indent="-237119" defTabSz="966592" eaLnBrk="0" fontAlgn="base" hangingPunct="0">
              <a:spcBef>
                <a:spcPct val="0"/>
              </a:spcBef>
              <a:spcAft>
                <a:spcPct val="0"/>
              </a:spcAft>
              <a:defRPr>
                <a:solidFill>
                  <a:schemeClr val="tx1"/>
                </a:solidFill>
                <a:latin typeface="Arial" charset="0"/>
              </a:defRPr>
            </a:lvl6pPr>
            <a:lvl7pPr marL="3082555" indent="-237119" defTabSz="966592" eaLnBrk="0" fontAlgn="base" hangingPunct="0">
              <a:spcBef>
                <a:spcPct val="0"/>
              </a:spcBef>
              <a:spcAft>
                <a:spcPct val="0"/>
              </a:spcAft>
              <a:defRPr>
                <a:solidFill>
                  <a:schemeClr val="tx1"/>
                </a:solidFill>
                <a:latin typeface="Arial" charset="0"/>
              </a:defRPr>
            </a:lvl7pPr>
            <a:lvl8pPr marL="3556795" indent="-237119" defTabSz="966592" eaLnBrk="0" fontAlgn="base" hangingPunct="0">
              <a:spcBef>
                <a:spcPct val="0"/>
              </a:spcBef>
              <a:spcAft>
                <a:spcPct val="0"/>
              </a:spcAft>
              <a:defRPr>
                <a:solidFill>
                  <a:schemeClr val="tx1"/>
                </a:solidFill>
                <a:latin typeface="Arial" charset="0"/>
              </a:defRPr>
            </a:lvl8pPr>
            <a:lvl9pPr marL="4031035" indent="-237119" defTabSz="966592" eaLnBrk="0" fontAlgn="base" hangingPunct="0">
              <a:spcBef>
                <a:spcPct val="0"/>
              </a:spcBef>
              <a:spcAft>
                <a:spcPct val="0"/>
              </a:spcAft>
              <a:defRPr>
                <a:solidFill>
                  <a:schemeClr val="tx1"/>
                </a:solidFill>
                <a:latin typeface="Arial" charset="0"/>
              </a:defRPr>
            </a:lvl9pPr>
          </a:lstStyle>
          <a:p>
            <a:pPr eaLnBrk="1" hangingPunct="1"/>
            <a:fld id="{262D8A0B-CD8F-43E1-B3E7-075E4C435018}" type="slidenum">
              <a:rPr lang="en-US" smtClean="0"/>
              <a:pPr eaLnBrk="1" hangingPunct="1"/>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1101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92" eaLnBrk="0" hangingPunct="0">
              <a:defRPr>
                <a:solidFill>
                  <a:schemeClr val="tx1"/>
                </a:solidFill>
                <a:latin typeface="Arial" charset="0"/>
              </a:defRPr>
            </a:lvl1pPr>
            <a:lvl2pPr marL="770640" indent="-296399" defTabSz="966592" eaLnBrk="0" hangingPunct="0">
              <a:defRPr>
                <a:solidFill>
                  <a:schemeClr val="tx1"/>
                </a:solidFill>
                <a:latin typeface="Arial" charset="0"/>
              </a:defRPr>
            </a:lvl2pPr>
            <a:lvl3pPr marL="1185598" indent="-237119" defTabSz="966592" eaLnBrk="0" hangingPunct="0">
              <a:defRPr>
                <a:solidFill>
                  <a:schemeClr val="tx1"/>
                </a:solidFill>
                <a:latin typeface="Arial" charset="0"/>
              </a:defRPr>
            </a:lvl3pPr>
            <a:lvl4pPr marL="1659838" indent="-237119" defTabSz="966592" eaLnBrk="0" hangingPunct="0">
              <a:defRPr>
                <a:solidFill>
                  <a:schemeClr val="tx1"/>
                </a:solidFill>
                <a:latin typeface="Arial" charset="0"/>
              </a:defRPr>
            </a:lvl4pPr>
            <a:lvl5pPr marL="2134077" indent="-237119" defTabSz="966592" eaLnBrk="0" hangingPunct="0">
              <a:defRPr>
                <a:solidFill>
                  <a:schemeClr val="tx1"/>
                </a:solidFill>
                <a:latin typeface="Arial" charset="0"/>
              </a:defRPr>
            </a:lvl5pPr>
            <a:lvl6pPr marL="2608316" indent="-237119" defTabSz="966592" eaLnBrk="0" fontAlgn="base" hangingPunct="0">
              <a:spcBef>
                <a:spcPct val="0"/>
              </a:spcBef>
              <a:spcAft>
                <a:spcPct val="0"/>
              </a:spcAft>
              <a:defRPr>
                <a:solidFill>
                  <a:schemeClr val="tx1"/>
                </a:solidFill>
                <a:latin typeface="Arial" charset="0"/>
              </a:defRPr>
            </a:lvl6pPr>
            <a:lvl7pPr marL="3082555" indent="-237119" defTabSz="966592" eaLnBrk="0" fontAlgn="base" hangingPunct="0">
              <a:spcBef>
                <a:spcPct val="0"/>
              </a:spcBef>
              <a:spcAft>
                <a:spcPct val="0"/>
              </a:spcAft>
              <a:defRPr>
                <a:solidFill>
                  <a:schemeClr val="tx1"/>
                </a:solidFill>
                <a:latin typeface="Arial" charset="0"/>
              </a:defRPr>
            </a:lvl7pPr>
            <a:lvl8pPr marL="3556795" indent="-237119" defTabSz="966592" eaLnBrk="0" fontAlgn="base" hangingPunct="0">
              <a:spcBef>
                <a:spcPct val="0"/>
              </a:spcBef>
              <a:spcAft>
                <a:spcPct val="0"/>
              </a:spcAft>
              <a:defRPr>
                <a:solidFill>
                  <a:schemeClr val="tx1"/>
                </a:solidFill>
                <a:latin typeface="Arial" charset="0"/>
              </a:defRPr>
            </a:lvl8pPr>
            <a:lvl9pPr marL="4031035" indent="-237119" defTabSz="966592" eaLnBrk="0" fontAlgn="base" hangingPunct="0">
              <a:spcBef>
                <a:spcPct val="0"/>
              </a:spcBef>
              <a:spcAft>
                <a:spcPct val="0"/>
              </a:spcAft>
              <a:defRPr>
                <a:solidFill>
                  <a:schemeClr val="tx1"/>
                </a:solidFill>
                <a:latin typeface="Arial" charset="0"/>
              </a:defRPr>
            </a:lvl9pPr>
          </a:lstStyle>
          <a:p>
            <a:pPr eaLnBrk="1" hangingPunct="1"/>
            <a:fld id="{3DD5BDBD-3758-4296-B61B-308A85983643}" type="slidenum">
              <a:rPr lang="en-US" smtClean="0"/>
              <a:pPr eaLnBrk="1" hangingPunct="1"/>
              <a:t>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5693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92" eaLnBrk="0" hangingPunct="0">
              <a:defRPr>
                <a:solidFill>
                  <a:schemeClr val="tx1"/>
                </a:solidFill>
                <a:latin typeface="Arial" charset="0"/>
              </a:defRPr>
            </a:lvl1pPr>
            <a:lvl2pPr marL="770640" indent="-296399" defTabSz="966592" eaLnBrk="0" hangingPunct="0">
              <a:defRPr>
                <a:solidFill>
                  <a:schemeClr val="tx1"/>
                </a:solidFill>
                <a:latin typeface="Arial" charset="0"/>
              </a:defRPr>
            </a:lvl2pPr>
            <a:lvl3pPr marL="1185598" indent="-237119" defTabSz="966592" eaLnBrk="0" hangingPunct="0">
              <a:defRPr>
                <a:solidFill>
                  <a:schemeClr val="tx1"/>
                </a:solidFill>
                <a:latin typeface="Arial" charset="0"/>
              </a:defRPr>
            </a:lvl3pPr>
            <a:lvl4pPr marL="1659838" indent="-237119" defTabSz="966592" eaLnBrk="0" hangingPunct="0">
              <a:defRPr>
                <a:solidFill>
                  <a:schemeClr val="tx1"/>
                </a:solidFill>
                <a:latin typeface="Arial" charset="0"/>
              </a:defRPr>
            </a:lvl4pPr>
            <a:lvl5pPr marL="2134077" indent="-237119" defTabSz="966592" eaLnBrk="0" hangingPunct="0">
              <a:defRPr>
                <a:solidFill>
                  <a:schemeClr val="tx1"/>
                </a:solidFill>
                <a:latin typeface="Arial" charset="0"/>
              </a:defRPr>
            </a:lvl5pPr>
            <a:lvl6pPr marL="2608316" indent="-237119" defTabSz="966592" eaLnBrk="0" fontAlgn="base" hangingPunct="0">
              <a:spcBef>
                <a:spcPct val="0"/>
              </a:spcBef>
              <a:spcAft>
                <a:spcPct val="0"/>
              </a:spcAft>
              <a:defRPr>
                <a:solidFill>
                  <a:schemeClr val="tx1"/>
                </a:solidFill>
                <a:latin typeface="Arial" charset="0"/>
              </a:defRPr>
            </a:lvl6pPr>
            <a:lvl7pPr marL="3082555" indent="-237119" defTabSz="966592" eaLnBrk="0" fontAlgn="base" hangingPunct="0">
              <a:spcBef>
                <a:spcPct val="0"/>
              </a:spcBef>
              <a:spcAft>
                <a:spcPct val="0"/>
              </a:spcAft>
              <a:defRPr>
                <a:solidFill>
                  <a:schemeClr val="tx1"/>
                </a:solidFill>
                <a:latin typeface="Arial" charset="0"/>
              </a:defRPr>
            </a:lvl7pPr>
            <a:lvl8pPr marL="3556795" indent="-237119" defTabSz="966592" eaLnBrk="0" fontAlgn="base" hangingPunct="0">
              <a:spcBef>
                <a:spcPct val="0"/>
              </a:spcBef>
              <a:spcAft>
                <a:spcPct val="0"/>
              </a:spcAft>
              <a:defRPr>
                <a:solidFill>
                  <a:schemeClr val="tx1"/>
                </a:solidFill>
                <a:latin typeface="Arial" charset="0"/>
              </a:defRPr>
            </a:lvl8pPr>
            <a:lvl9pPr marL="4031035" indent="-237119" defTabSz="966592" eaLnBrk="0" fontAlgn="base" hangingPunct="0">
              <a:spcBef>
                <a:spcPct val="0"/>
              </a:spcBef>
              <a:spcAft>
                <a:spcPct val="0"/>
              </a:spcAft>
              <a:defRPr>
                <a:solidFill>
                  <a:schemeClr val="tx1"/>
                </a:solidFill>
                <a:latin typeface="Arial" charset="0"/>
              </a:defRPr>
            </a:lvl9pPr>
          </a:lstStyle>
          <a:p>
            <a:pPr eaLnBrk="1" hangingPunct="1"/>
            <a:fld id="{3DD5BDBD-3758-4296-B61B-308A85983643}" type="slidenum">
              <a:rPr lang="en-US" smtClean="0"/>
              <a:pPr eaLnBrk="1" hangingPunct="1"/>
              <a:t>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44306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00138" y="2268204"/>
            <a:ext cx="7772400" cy="705283"/>
          </a:xfrm>
        </p:spPr>
        <p:txBody>
          <a:bodyPr anchor="b"/>
          <a:lstStyle>
            <a:lvl1pPr>
              <a:defRPr sz="3600">
                <a:solidFill>
                  <a:schemeClr val="bg1"/>
                </a:solidFill>
              </a:defRPr>
            </a:lvl1pPr>
          </a:lstStyle>
          <a:p>
            <a:r>
              <a:rPr lang="en-US" smtClean="0"/>
              <a:t>Click to edit Master title style</a:t>
            </a:r>
            <a:endParaRPr lang="en-US" dirty="0"/>
          </a:p>
        </p:txBody>
      </p:sp>
      <p:sp>
        <p:nvSpPr>
          <p:cNvPr id="4099" name="Rectangle 3"/>
          <p:cNvSpPr>
            <a:spLocks noGrp="1" noChangeArrowheads="1"/>
          </p:cNvSpPr>
          <p:nvPr>
            <p:ph type="subTitle" idx="1" hasCustomPrompt="1"/>
          </p:nvPr>
        </p:nvSpPr>
        <p:spPr>
          <a:xfrm>
            <a:off x="1100138" y="5008038"/>
            <a:ext cx="3929062" cy="1624337"/>
          </a:xfrm>
        </p:spPr>
        <p:txBody>
          <a:bodyPr/>
          <a:lstStyle>
            <a:lvl1pPr marL="0" indent="0">
              <a:lnSpc>
                <a:spcPct val="100000"/>
              </a:lnSpc>
              <a:spcBef>
                <a:spcPts val="800"/>
              </a:spcBef>
              <a:buFontTx/>
              <a:buNone/>
              <a:defRPr sz="1800" baseline="0">
                <a:solidFill>
                  <a:schemeClr val="bg1"/>
                </a:solidFill>
              </a:defRPr>
            </a:lvl1pPr>
          </a:lstStyle>
          <a:p>
            <a:r>
              <a:rPr lang="en-US" dirty="0" smtClean="0"/>
              <a:t>Date</a:t>
            </a:r>
          </a:p>
          <a:p>
            <a:endParaRPr lang="en-US" dirty="0" smtClean="0"/>
          </a:p>
          <a:p>
            <a:r>
              <a:rPr lang="en-US" dirty="0" smtClean="0"/>
              <a:t>Name</a:t>
            </a:r>
          </a:p>
          <a:p>
            <a:r>
              <a:rPr lang="en-US" dirty="0" smtClean="0"/>
              <a:t>Title</a:t>
            </a:r>
            <a:endParaRPr lang="en-US" dirty="0"/>
          </a:p>
        </p:txBody>
      </p:sp>
      <p:sp>
        <p:nvSpPr>
          <p:cNvPr id="6" name="Text Placeholder 5"/>
          <p:cNvSpPr>
            <a:spLocks noGrp="1"/>
          </p:cNvSpPr>
          <p:nvPr>
            <p:ph type="body" sz="quarter" idx="10" hasCustomPrompt="1"/>
          </p:nvPr>
        </p:nvSpPr>
        <p:spPr>
          <a:xfrm>
            <a:off x="1104900" y="3146425"/>
            <a:ext cx="7789863" cy="927100"/>
          </a:xfrm>
        </p:spPr>
        <p:txBody>
          <a:bodyPr/>
          <a:lstStyle>
            <a:lvl1pPr>
              <a:buFontTx/>
              <a:buNone/>
              <a:defRPr>
                <a:solidFill>
                  <a:schemeClr val="bg1"/>
                </a:solidFill>
              </a:defRPr>
            </a:lvl1pPr>
          </a:lstStyle>
          <a:p>
            <a:pPr lvl="0"/>
            <a:r>
              <a:rPr lang="en-US" dirty="0" smtClean="0"/>
              <a:t>Click to edit Master subtitle style</a:t>
            </a:r>
            <a:endParaRPr lang="en-US" dirty="0"/>
          </a:p>
        </p:txBody>
      </p:sp>
      <p:pic>
        <p:nvPicPr>
          <p:cNvPr id="7" name="Picture 6" descr="UW.Wordmark_ct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4588" y="6408802"/>
            <a:ext cx="2312952" cy="154495"/>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lvl1pPr>
              <a:buClr>
                <a:schemeClr val="accent1"/>
              </a:buClr>
              <a:buSzPct val="120000"/>
              <a:defRPr>
                <a:solidFill>
                  <a:schemeClr val="bg2">
                    <a:lumMod val="50000"/>
                  </a:schemeClr>
                </a:solidFill>
              </a:defRPr>
            </a:lvl1pPr>
            <a:lvl2pPr>
              <a:buSzPct val="90000"/>
              <a:buFont typeface="Courier New" pitchFamily="49" charset="0"/>
              <a:buChar char="o"/>
              <a:defRPr sz="2000">
                <a:solidFill>
                  <a:schemeClr val="bg2">
                    <a:lumMod val="50000"/>
                  </a:schemeClr>
                </a:solidFill>
              </a:defRPr>
            </a:lvl2pPr>
            <a:lvl3pPr>
              <a:buSzPct val="90000"/>
              <a:buFont typeface="Arial" pitchFamily="34" charset="0"/>
              <a:buChar char="─"/>
              <a:defRPr sz="1800">
                <a:solidFill>
                  <a:schemeClr val="bg2">
                    <a:lumMod val="50000"/>
                  </a:schemeClr>
                </a:solidFill>
              </a:defRPr>
            </a:lvl3pPr>
            <a:lvl4pPr>
              <a:buFont typeface="Arial" pitchFamily="34" charset="0"/>
              <a:buChar char="»"/>
              <a:defRPr sz="1600">
                <a:solidFill>
                  <a:schemeClr val="bg2">
                    <a:lumMod val="50000"/>
                  </a:schemeClr>
                </a:solidFill>
              </a:defRPr>
            </a:lvl4pPr>
            <a:lvl5pPr>
              <a:defRPr sz="1600">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lvl1pPr>
              <a:defRPr/>
            </a:lvl1pPr>
          </a:lstStyle>
          <a:p>
            <a:fld id="{0351F2E6-A7BC-496D-9D39-6D142B5688FB}" type="slidenum">
              <a:rPr lang="en-US"/>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140031"/>
            <a:ext cx="4038600" cy="498613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140031"/>
            <a:ext cx="4038600" cy="498613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10"/>
          </p:nvPr>
        </p:nvSpPr>
        <p:spPr/>
        <p:txBody>
          <a:bodyPr/>
          <a:lstStyle>
            <a:lvl1pPr>
              <a:defRPr/>
            </a:lvl1pPr>
          </a:lstStyle>
          <a:p>
            <a:fld id="{63D2F3B2-6206-4DB8-B93A-33EB383A230E}" type="slidenum">
              <a:rPr lang="en-US"/>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with sub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905"/>
            <a:ext cx="4040188" cy="67689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4297363"/>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140032"/>
            <a:ext cx="4041775" cy="700644"/>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40675"/>
            <a:ext cx="4041775" cy="42854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6"/>
          <p:cNvSpPr>
            <a:spLocks noGrp="1"/>
          </p:cNvSpPr>
          <p:nvPr>
            <p:ph type="sldNum" sz="quarter" idx="10"/>
          </p:nvPr>
        </p:nvSpPr>
        <p:spPr/>
        <p:txBody>
          <a:bodyPr/>
          <a:lstStyle>
            <a:lvl1pPr>
              <a:defRPr/>
            </a:lvl1pPr>
          </a:lstStyle>
          <a:p>
            <a:fld id="{729E7555-11F8-4BDF-BC63-E2088BBC284D}" type="slidenum">
              <a:rPr lang="en-US"/>
              <a:pPr/>
              <a:t>‹#›</a:t>
            </a:fld>
            <a:endParaRPr lang="en-US" dirty="0"/>
          </a:p>
        </p:txBody>
      </p:sp>
      <p:sp>
        <p:nvSpPr>
          <p:cNvPr id="8" name="Title 1"/>
          <p:cNvSpPr>
            <a:spLocks noGrp="1"/>
          </p:cNvSpPr>
          <p:nvPr>
            <p:ph type="title"/>
          </p:nvPr>
        </p:nvSpPr>
        <p:spPr>
          <a:xfrm>
            <a:off x="457200" y="198438"/>
            <a:ext cx="8191500" cy="660400"/>
          </a:xfrm>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C2A49F42-FD93-45D5-B0E8-57D633F3B1E9}" type="slidenum">
              <a:rPr lang="en-US"/>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3204D3B-C328-45BC-BE43-D61C06300A1A}" type="slidenum">
              <a:rPr lang="en-US"/>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solidFill>
                  <a:schemeClr val="bg2">
                    <a:lumMod val="5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E979C44-9693-4F77-B151-87D77CA1F496}" type="slidenum">
              <a:rPr lang="en-US"/>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lvl1pPr>
              <a:defRPr/>
            </a:lvl1pPr>
          </a:lstStyle>
          <a:p>
            <a:fld id="{E0CD2D73-9E59-477E-8035-85B0CAE14238}" type="slidenum">
              <a:rPr lang="en-US"/>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IHME_foot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6402388"/>
            <a:ext cx="9144000" cy="455612"/>
          </a:xfrm>
          <a:prstGeom prst="rect">
            <a:avLst/>
          </a:prstGeom>
          <a:noFill/>
        </p:spPr>
      </p:pic>
      <p:sp>
        <p:nvSpPr>
          <p:cNvPr id="1026" name="Rectangle 2"/>
          <p:cNvSpPr>
            <a:spLocks noGrp="1" noChangeArrowheads="1"/>
          </p:cNvSpPr>
          <p:nvPr>
            <p:ph type="title"/>
          </p:nvPr>
        </p:nvSpPr>
        <p:spPr bwMode="auto">
          <a:xfrm>
            <a:off x="457200" y="198438"/>
            <a:ext cx="8191500" cy="660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145177"/>
            <a:ext cx="8199120" cy="49505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0" name="Rectangle 6"/>
          <p:cNvSpPr>
            <a:spLocks noGrp="1" noChangeArrowheads="1"/>
          </p:cNvSpPr>
          <p:nvPr>
            <p:ph type="sldNum" sz="quarter" idx="4"/>
          </p:nvPr>
        </p:nvSpPr>
        <p:spPr bwMode="auto">
          <a:xfrm>
            <a:off x="6629400" y="6473825"/>
            <a:ext cx="2133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FEDDC857-C4D2-4F09-8C9E-E72D1CE8627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Lst>
  <p:transition>
    <p:fade/>
  </p:transition>
  <p:hf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p:titleStyle>
    <p:bodyStyle>
      <a:lvl1pPr marL="231775" indent="-231775" algn="l" rtl="0" eaLnBrk="1" fontAlgn="base" hangingPunct="1">
        <a:spcBef>
          <a:spcPct val="45000"/>
        </a:spcBef>
        <a:spcAft>
          <a:spcPct val="0"/>
        </a:spcAft>
        <a:buClr>
          <a:schemeClr val="accent1"/>
        </a:buClr>
        <a:buSzPct val="120000"/>
        <a:buChar char="•"/>
        <a:defRPr sz="2200">
          <a:solidFill>
            <a:schemeClr val="bg2">
              <a:lumMod val="50000"/>
            </a:schemeClr>
          </a:solidFill>
          <a:latin typeface="+mn-lt"/>
          <a:ea typeface="+mn-ea"/>
          <a:cs typeface="+mn-cs"/>
        </a:defRPr>
      </a:lvl1pPr>
      <a:lvl2pPr marL="566738" indent="-220663" algn="l" rtl="0" eaLnBrk="1" fontAlgn="base" hangingPunct="1">
        <a:spcBef>
          <a:spcPct val="45000"/>
        </a:spcBef>
        <a:spcAft>
          <a:spcPct val="0"/>
        </a:spcAft>
        <a:buClr>
          <a:schemeClr val="accent1"/>
        </a:buClr>
        <a:buSzPct val="90000"/>
        <a:buFont typeface="Courier New" pitchFamily="49" charset="0"/>
        <a:buChar char="o"/>
        <a:defRPr sz="2000">
          <a:solidFill>
            <a:schemeClr val="bg2">
              <a:lumMod val="50000"/>
            </a:schemeClr>
          </a:solidFill>
          <a:latin typeface="+mn-lt"/>
        </a:defRPr>
      </a:lvl2pPr>
      <a:lvl3pPr marL="912813" indent="-231775" algn="l" rtl="0" eaLnBrk="1" fontAlgn="base" hangingPunct="1">
        <a:spcBef>
          <a:spcPct val="45000"/>
        </a:spcBef>
        <a:spcAft>
          <a:spcPct val="0"/>
        </a:spcAft>
        <a:buClr>
          <a:schemeClr val="accent1"/>
        </a:buClr>
        <a:buSzPct val="90000"/>
        <a:buFont typeface="Arial" pitchFamily="34" charset="0"/>
        <a:buChar char="─"/>
        <a:defRPr sz="1800">
          <a:solidFill>
            <a:schemeClr val="bg2">
              <a:lumMod val="50000"/>
            </a:schemeClr>
          </a:solidFill>
          <a:latin typeface="+mn-lt"/>
        </a:defRPr>
      </a:lvl3pPr>
      <a:lvl4pPr marL="1258888" indent="-231775" algn="l" rtl="0" eaLnBrk="1" fontAlgn="base" hangingPunct="1">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1" fontAlgn="base" hangingPunct="1">
        <a:spcBef>
          <a:spcPct val="45000"/>
        </a:spcBef>
        <a:spcAft>
          <a:spcPct val="0"/>
        </a:spcAft>
        <a:buChar char="»"/>
        <a:defRPr sz="1600">
          <a:solidFill>
            <a:schemeClr val="tx1"/>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vizhub.healthdata.org/md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healthdata.org/terms-defined" TargetMode="External"/><Relationship Id="rId2" Type="http://schemas.openxmlformats.org/officeDocument/2006/relationships/hyperlink" Target="http://vizhub.healthdata.org/gbd-compa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hdx.healthdat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500" y="3823954"/>
            <a:ext cx="8310563" cy="705283"/>
          </a:xfrm>
        </p:spPr>
        <p:txBody>
          <a:bodyPr/>
          <a:lstStyle/>
          <a:p>
            <a:r>
              <a:rPr lang="en-US" sz="4600" dirty="0" smtClean="0">
                <a:latin typeface="Cambria" panose="02040503050406030204" pitchFamily="18" charset="0"/>
              </a:rPr>
              <a:t>Maternal and Child Mortality in the United States:  </a:t>
            </a:r>
            <a:br>
              <a:rPr lang="en-US" sz="4600" dirty="0" smtClean="0">
                <a:latin typeface="Cambria" panose="02040503050406030204" pitchFamily="18" charset="0"/>
              </a:rPr>
            </a:br>
            <a:r>
              <a:rPr lang="en-US" sz="4000" b="0" i="1" dirty="0" smtClean="0">
                <a:latin typeface="Cambria" panose="02040503050406030204" pitchFamily="18" charset="0"/>
              </a:rPr>
              <a:t>Findings from the GBD 2013 Study</a:t>
            </a:r>
            <a:endParaRPr lang="en-US" sz="4000" b="0" i="1" dirty="0">
              <a:latin typeface="Cambria" panose="02040503050406030204" pitchFamily="18" charset="0"/>
            </a:endParaRPr>
          </a:p>
        </p:txBody>
      </p:sp>
      <p:sp>
        <p:nvSpPr>
          <p:cNvPr id="3" name="Subtitle 2"/>
          <p:cNvSpPr>
            <a:spLocks noGrp="1"/>
          </p:cNvSpPr>
          <p:nvPr>
            <p:ph type="subTitle" idx="1"/>
          </p:nvPr>
        </p:nvSpPr>
        <p:spPr>
          <a:xfrm>
            <a:off x="1058863" y="5003800"/>
            <a:ext cx="7401606" cy="1628575"/>
          </a:xfrm>
        </p:spPr>
        <p:txBody>
          <a:bodyPr/>
          <a:lstStyle/>
          <a:p>
            <a:r>
              <a:rPr lang="en-US" sz="2000" dirty="0" smtClean="0">
                <a:latin typeface="Cambria" panose="02040503050406030204" pitchFamily="18" charset="0"/>
              </a:rPr>
              <a:t>Nicholas J Kassebaum, MD	</a:t>
            </a:r>
          </a:p>
          <a:p>
            <a:r>
              <a:rPr lang="en-US" sz="2000" dirty="0" smtClean="0">
                <a:latin typeface="Cambria" panose="02040503050406030204" pitchFamily="18" charset="0"/>
              </a:rPr>
              <a:t>Assistant Professor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7026E812-5D4A-4866-B347-B04EBAC3A896}" type="slidenum">
              <a:rPr lang="en-US" smtClean="0"/>
              <a:pPr/>
              <a:t>10</a:t>
            </a:fld>
            <a:endParaRPr lang="en-US"/>
          </a:p>
        </p:txBody>
      </p:sp>
      <p:sp>
        <p:nvSpPr>
          <p:cNvPr id="5" name="Content Placeholder 4"/>
          <p:cNvSpPr>
            <a:spLocks noGrp="1"/>
          </p:cNvSpPr>
          <p:nvPr>
            <p:ph idx="1"/>
          </p:nvPr>
        </p:nvSpPr>
        <p:spPr>
          <a:xfrm>
            <a:off x="1003300" y="1323339"/>
            <a:ext cx="7683500" cy="4802823"/>
          </a:xfrm>
        </p:spPr>
        <p:txBody>
          <a:bodyPr/>
          <a:lstStyle/>
          <a:p>
            <a:pPr marL="457200" indent="-457200">
              <a:buClr>
                <a:srgbClr val="FFFF00"/>
              </a:buClr>
              <a:buFontTx/>
              <a:buAutoNum type="arabicPeriod"/>
            </a:pPr>
            <a:r>
              <a:rPr lang="en-US" sz="2800" dirty="0">
                <a:solidFill>
                  <a:schemeClr val="bg1"/>
                </a:solidFill>
                <a:latin typeface="Calibri" panose="020F0502020204030204" pitchFamily="34" charset="0"/>
              </a:rPr>
              <a:t>General themes of the Global Burden of Disease (GBD) project</a:t>
            </a:r>
            <a:endParaRPr lang="en-US" sz="2800" dirty="0">
              <a:solidFill>
                <a:schemeClr val="bg1"/>
              </a:solidFill>
              <a:latin typeface="Calibri" panose="020F0502020204030204" pitchFamily="34" charset="0"/>
              <a:cs typeface="Calibri" panose="020F0502020204030204" pitchFamily="34" charset="0"/>
            </a:endParaRPr>
          </a:p>
          <a:p>
            <a:pPr marL="457200" indent="-457200">
              <a:buClr>
                <a:srgbClr val="FFFF00"/>
              </a:buClr>
              <a:buAutoNum type="arabicPeriod"/>
            </a:pPr>
            <a:r>
              <a:rPr lang="en-US" sz="2800" dirty="0" smtClean="0">
                <a:solidFill>
                  <a:schemeClr val="bg1"/>
                </a:solidFill>
                <a:latin typeface="Calibri" panose="020F0502020204030204" pitchFamily="34" charset="0"/>
              </a:rPr>
              <a:t>Maternal </a:t>
            </a:r>
            <a:r>
              <a:rPr lang="en-US" sz="2800" dirty="0">
                <a:solidFill>
                  <a:schemeClr val="bg1"/>
                </a:solidFill>
                <a:latin typeface="Calibri" panose="020F0502020204030204" pitchFamily="34" charset="0"/>
              </a:rPr>
              <a:t>mortality and progress toward Millennium </a:t>
            </a:r>
            <a:r>
              <a:rPr lang="en-US" sz="2800" dirty="0" smtClean="0">
                <a:solidFill>
                  <a:schemeClr val="bg1"/>
                </a:solidFill>
                <a:latin typeface="Calibri" panose="020F0502020204030204" pitchFamily="34" charset="0"/>
              </a:rPr>
              <a:t>Development Goal (MDG) 5 </a:t>
            </a:r>
          </a:p>
          <a:p>
            <a:pPr marL="457200" indent="-457200">
              <a:buClr>
                <a:srgbClr val="FFFF00"/>
              </a:buClr>
              <a:buAutoNum type="arabicPeriod"/>
            </a:pPr>
            <a:r>
              <a:rPr lang="en-US" sz="2800" dirty="0" smtClean="0">
                <a:solidFill>
                  <a:schemeClr val="bg1"/>
                </a:solidFill>
                <a:latin typeface="Calibri" panose="020F0502020204030204" pitchFamily="34" charset="0"/>
                <a:cs typeface="Calibri" panose="020F0502020204030204" pitchFamily="34" charset="0"/>
              </a:rPr>
              <a:t>Maternal </a:t>
            </a:r>
            <a:r>
              <a:rPr lang="en-US" sz="2800" dirty="0">
                <a:solidFill>
                  <a:schemeClr val="bg1"/>
                </a:solidFill>
                <a:latin typeface="Calibri" panose="020F0502020204030204" pitchFamily="34" charset="0"/>
                <a:cs typeface="Calibri" panose="020F0502020204030204" pitchFamily="34" charset="0"/>
              </a:rPr>
              <a:t>mortality </a:t>
            </a:r>
            <a:r>
              <a:rPr lang="en-US" sz="2800" dirty="0" smtClean="0">
                <a:solidFill>
                  <a:schemeClr val="bg1"/>
                </a:solidFill>
                <a:latin typeface="Calibri" panose="020F0502020204030204" pitchFamily="34" charset="0"/>
                <a:cs typeface="Calibri" panose="020F0502020204030204" pitchFamily="34" charset="0"/>
              </a:rPr>
              <a:t>in </a:t>
            </a:r>
            <a:r>
              <a:rPr lang="en-US" sz="2800" dirty="0">
                <a:solidFill>
                  <a:schemeClr val="bg1"/>
                </a:solidFill>
                <a:latin typeface="Calibri" panose="020F0502020204030204" pitchFamily="34" charset="0"/>
                <a:cs typeface="Calibri" panose="020F0502020204030204" pitchFamily="34" charset="0"/>
              </a:rPr>
              <a:t>the United </a:t>
            </a:r>
            <a:r>
              <a:rPr lang="en-US" sz="2800" dirty="0" smtClean="0">
                <a:solidFill>
                  <a:schemeClr val="bg1"/>
                </a:solidFill>
                <a:latin typeface="Calibri" panose="020F0502020204030204" pitchFamily="34" charset="0"/>
                <a:cs typeface="Calibri" panose="020F0502020204030204" pitchFamily="34" charset="0"/>
              </a:rPr>
              <a:t>States</a:t>
            </a:r>
          </a:p>
          <a:p>
            <a:pPr marL="457200" indent="-457200">
              <a:buClr>
                <a:srgbClr val="FFFF00"/>
              </a:buClr>
              <a:buAutoNum type="arabicPeriod"/>
            </a:pPr>
            <a:r>
              <a:rPr lang="en-US" sz="2800" dirty="0" smtClean="0">
                <a:solidFill>
                  <a:schemeClr val="bg1"/>
                </a:solidFill>
                <a:latin typeface="Calibri" panose="020F0502020204030204" pitchFamily="34" charset="0"/>
                <a:cs typeface="Calibri" panose="020F0502020204030204" pitchFamily="34" charset="0"/>
              </a:rPr>
              <a:t>Child mortality in the United States</a:t>
            </a:r>
          </a:p>
        </p:txBody>
      </p:sp>
      <p:sp>
        <p:nvSpPr>
          <p:cNvPr id="6" name="Right Arrow 5"/>
          <p:cNvSpPr/>
          <p:nvPr/>
        </p:nvSpPr>
        <p:spPr>
          <a:xfrm>
            <a:off x="50800" y="2425065"/>
            <a:ext cx="812800" cy="444500"/>
          </a:xfrm>
          <a:prstGeom prst="rightArrow">
            <a:avLst/>
          </a:prstGeom>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72293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95250"/>
            <a:ext cx="8191500" cy="660400"/>
          </a:xfrm>
        </p:spPr>
        <p:txBody>
          <a:bodyPr/>
          <a:lstStyle/>
          <a:p>
            <a:r>
              <a:rPr lang="en-US" sz="4400" dirty="0">
                <a:ln w="6600">
                  <a:noFill/>
                  <a:prstDash val="solid"/>
                </a:ln>
                <a:latin typeface="Cambria" panose="02040503050406030204" pitchFamily="18" charset="0"/>
              </a:rPr>
              <a:t>Millennium development goals</a:t>
            </a:r>
          </a:p>
        </p:txBody>
      </p:sp>
      <p:sp>
        <p:nvSpPr>
          <p:cNvPr id="3" name="Content Placeholder 2"/>
          <p:cNvSpPr>
            <a:spLocks noGrp="1"/>
          </p:cNvSpPr>
          <p:nvPr>
            <p:ph idx="1"/>
          </p:nvPr>
        </p:nvSpPr>
        <p:spPr>
          <a:xfrm>
            <a:off x="177800" y="1143000"/>
            <a:ext cx="6078538" cy="4983163"/>
          </a:xfrm>
        </p:spPr>
        <p:txBody>
          <a:bodyPr/>
          <a:lstStyle/>
          <a:p>
            <a:pPr marL="457200" indent="-457200">
              <a:buFont typeface="+mj-lt"/>
              <a:buAutoNum type="arabicPeriod"/>
            </a:pPr>
            <a:r>
              <a:rPr lang="en-US" sz="2400" dirty="0">
                <a:latin typeface="Calibri" panose="020F0502020204030204" pitchFamily="34" charset="0"/>
              </a:rPr>
              <a:t>A series of eight time bound targets, with a deadline of 2015, aimed at </a:t>
            </a:r>
            <a:r>
              <a:rPr lang="en-US" sz="2400" dirty="0" smtClean="0">
                <a:latin typeface="Calibri" panose="020F0502020204030204" pitchFamily="34" charset="0"/>
              </a:rPr>
              <a:t>committing </a:t>
            </a:r>
            <a:r>
              <a:rPr lang="en-US" sz="2400" dirty="0">
                <a:latin typeface="Calibri" panose="020F0502020204030204" pitchFamily="34" charset="0"/>
              </a:rPr>
              <a:t>nations to a new global partnership to reduce extreme </a:t>
            </a:r>
            <a:r>
              <a:rPr lang="en-US" sz="2400" dirty="0" smtClean="0">
                <a:latin typeface="Calibri" panose="020F0502020204030204" pitchFamily="34" charset="0"/>
              </a:rPr>
              <a:t>poverty</a:t>
            </a:r>
          </a:p>
          <a:p>
            <a:pPr marL="457200" indent="-457200">
              <a:buFont typeface="+mj-lt"/>
              <a:buAutoNum type="arabicPeriod"/>
            </a:pPr>
            <a:r>
              <a:rPr lang="en-US" sz="2400" dirty="0" smtClean="0">
                <a:latin typeface="Calibri" panose="020F0502020204030204" pitchFamily="34" charset="0"/>
              </a:rPr>
              <a:t>MDG 5 </a:t>
            </a:r>
            <a:r>
              <a:rPr lang="en-US" sz="2400" dirty="0">
                <a:latin typeface="Calibri" panose="020F0502020204030204" pitchFamily="34" charset="0"/>
              </a:rPr>
              <a:t>has an explicit goal of reducing maternal mortality by 75% between 1990 and </a:t>
            </a:r>
            <a:r>
              <a:rPr lang="en-US" sz="2400" dirty="0" smtClean="0">
                <a:latin typeface="Calibri" panose="020F0502020204030204" pitchFamily="34" charset="0"/>
              </a:rPr>
              <a:t>2015</a:t>
            </a:r>
          </a:p>
          <a:p>
            <a:pPr marL="457200" indent="-457200">
              <a:buFont typeface="+mj-lt"/>
              <a:buAutoNum type="arabicPeriod"/>
            </a:pPr>
            <a:r>
              <a:rPr lang="en-US" sz="2400" b="1" i="1" dirty="0">
                <a:solidFill>
                  <a:schemeClr val="accent6">
                    <a:lumMod val="60000"/>
                    <a:lumOff val="40000"/>
                  </a:schemeClr>
                </a:solidFill>
                <a:latin typeface="Calibri" panose="020F0502020204030204" pitchFamily="34" charset="0"/>
              </a:rPr>
              <a:t>The GBD framework </a:t>
            </a:r>
            <a:r>
              <a:rPr lang="en-US" sz="2400" b="1" i="1" dirty="0" smtClean="0">
                <a:solidFill>
                  <a:schemeClr val="accent6">
                    <a:lumMod val="60000"/>
                    <a:lumOff val="40000"/>
                  </a:schemeClr>
                </a:solidFill>
                <a:latin typeface="Calibri" panose="020F0502020204030204" pitchFamily="34" charset="0"/>
              </a:rPr>
              <a:t>is comprehensive and internally consistent. It is </a:t>
            </a:r>
            <a:r>
              <a:rPr lang="en-US" sz="2400" b="1" i="1" dirty="0">
                <a:solidFill>
                  <a:schemeClr val="accent6">
                    <a:lumMod val="60000"/>
                    <a:lumOff val="40000"/>
                  </a:schemeClr>
                </a:solidFill>
                <a:latin typeface="Calibri" panose="020F0502020204030204" pitchFamily="34" charset="0"/>
              </a:rPr>
              <a:t>optimally suited </a:t>
            </a:r>
            <a:r>
              <a:rPr lang="en-US" sz="2400" b="1" i="1" dirty="0" smtClean="0">
                <a:solidFill>
                  <a:schemeClr val="accent6">
                    <a:lumMod val="60000"/>
                    <a:lumOff val="40000"/>
                  </a:schemeClr>
                </a:solidFill>
                <a:latin typeface="Calibri" panose="020F0502020204030204" pitchFamily="34" charset="0"/>
              </a:rPr>
              <a:t>to track health progress</a:t>
            </a:r>
            <a:endParaRPr lang="en-US" sz="2400" b="1" i="1" dirty="0">
              <a:solidFill>
                <a:schemeClr val="accent6">
                  <a:lumMod val="60000"/>
                  <a:lumOff val="4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11</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338" y="838200"/>
            <a:ext cx="2782486" cy="552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7706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323975"/>
            <a:ext cx="42481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5900" y="198438"/>
            <a:ext cx="8432800" cy="660400"/>
          </a:xfrm>
        </p:spPr>
        <p:txBody>
          <a:bodyPr/>
          <a:lstStyle/>
          <a:p>
            <a:r>
              <a:rPr lang="en-US" sz="4400" dirty="0">
                <a:latin typeface="Cambria" panose="02040503050406030204" pitchFamily="18" charset="0"/>
              </a:rPr>
              <a:t>Definition of a </a:t>
            </a:r>
            <a:r>
              <a:rPr lang="en-US" sz="4400" dirty="0" smtClean="0">
                <a:latin typeface="Cambria" panose="02040503050406030204" pitchFamily="18" charset="0"/>
              </a:rPr>
              <a:t>“maternal” </a:t>
            </a:r>
            <a:r>
              <a:rPr lang="en-US" sz="4400" dirty="0">
                <a:latin typeface="Cambria" panose="02040503050406030204" pitchFamily="18" charset="0"/>
              </a:rPr>
              <a:t>death</a:t>
            </a:r>
          </a:p>
        </p:txBody>
      </p:sp>
      <p:sp>
        <p:nvSpPr>
          <p:cNvPr id="3" name="Content Placeholder 2"/>
          <p:cNvSpPr>
            <a:spLocks noGrp="1"/>
          </p:cNvSpPr>
          <p:nvPr>
            <p:ph idx="1"/>
          </p:nvPr>
        </p:nvSpPr>
        <p:spPr>
          <a:xfrm>
            <a:off x="4279900" y="1103312"/>
            <a:ext cx="4851400" cy="4983163"/>
          </a:xfrm>
        </p:spPr>
        <p:txBody>
          <a:bodyPr/>
          <a:lstStyle/>
          <a:p>
            <a:pPr marL="457200" indent="-457200">
              <a:buFont typeface="+mj-lt"/>
              <a:buAutoNum type="arabicPeriod"/>
            </a:pPr>
            <a:r>
              <a:rPr lang="en-US" sz="2000" dirty="0">
                <a:latin typeface="Calibri" panose="020F0502020204030204" pitchFamily="34" charset="0"/>
              </a:rPr>
              <a:t>Not all deaths that occur during pregnancy are </a:t>
            </a:r>
            <a:r>
              <a:rPr lang="en-US" sz="2000" dirty="0" smtClean="0">
                <a:latin typeface="Calibri" panose="020F0502020204030204" pitchFamily="34" charset="0"/>
              </a:rPr>
              <a:t>“maternal.” </a:t>
            </a:r>
            <a:r>
              <a:rPr lang="en-US" sz="2000" b="1" i="1" dirty="0" smtClean="0">
                <a:latin typeface="Calibri" panose="020F0502020204030204" pitchFamily="34" charset="0"/>
              </a:rPr>
              <a:t>Pregnancy </a:t>
            </a:r>
            <a:r>
              <a:rPr lang="en-US" sz="2000" b="1" i="1" dirty="0">
                <a:latin typeface="Calibri" panose="020F0502020204030204" pitchFamily="34" charset="0"/>
              </a:rPr>
              <a:t>needs to </a:t>
            </a:r>
            <a:r>
              <a:rPr lang="en-US" sz="2000" b="1" i="1" dirty="0" smtClean="0">
                <a:latin typeface="Calibri" panose="020F0502020204030204" pitchFamily="34" charset="0"/>
              </a:rPr>
              <a:t>be a causal factor</a:t>
            </a:r>
            <a:r>
              <a:rPr lang="en-US" sz="2000" dirty="0" smtClean="0">
                <a:latin typeface="Calibri" panose="020F0502020204030204" pitchFamily="34" charset="0"/>
              </a:rPr>
              <a:t>.</a:t>
            </a:r>
          </a:p>
          <a:p>
            <a:pPr marL="457200" indent="-457200">
              <a:buFont typeface="+mj-lt"/>
              <a:buAutoNum type="arabicPeriod"/>
            </a:pPr>
            <a:r>
              <a:rPr lang="en-US" sz="2000" dirty="0" smtClean="0">
                <a:latin typeface="Calibri" panose="020F0502020204030204" pitchFamily="34" charset="0"/>
              </a:rPr>
              <a:t> </a:t>
            </a:r>
            <a:r>
              <a:rPr lang="en-US" sz="2000" b="1" i="1" dirty="0" smtClean="0">
                <a:latin typeface="Calibri" panose="020F0502020204030204" pitchFamily="34" charset="0"/>
              </a:rPr>
              <a:t>Direct </a:t>
            </a:r>
            <a:r>
              <a:rPr lang="en-US" sz="2000" b="1" i="1" dirty="0">
                <a:latin typeface="Calibri" panose="020F0502020204030204" pitchFamily="34" charset="0"/>
              </a:rPr>
              <a:t>causes </a:t>
            </a:r>
            <a:r>
              <a:rPr lang="en-US" sz="2000" dirty="0">
                <a:latin typeface="Calibri" panose="020F0502020204030204" pitchFamily="34" charset="0"/>
              </a:rPr>
              <a:t>are the result of complications of pregnancy, childbirth, or postpartum </a:t>
            </a:r>
            <a:r>
              <a:rPr lang="en-US" sz="2000" dirty="0" smtClean="0">
                <a:latin typeface="Calibri" panose="020F0502020204030204" pitchFamily="34" charset="0"/>
              </a:rPr>
              <a:t>events</a:t>
            </a:r>
          </a:p>
          <a:p>
            <a:pPr marL="457200" indent="-457200">
              <a:buFont typeface="+mj-lt"/>
              <a:buAutoNum type="arabicPeriod"/>
            </a:pPr>
            <a:r>
              <a:rPr lang="en-US" sz="2000" dirty="0" smtClean="0">
                <a:latin typeface="Calibri" panose="020F0502020204030204" pitchFamily="34" charset="0"/>
              </a:rPr>
              <a:t> </a:t>
            </a:r>
            <a:r>
              <a:rPr lang="en-US" sz="2000" b="1" i="1" dirty="0" smtClean="0">
                <a:latin typeface="Calibri" panose="020F0502020204030204" pitchFamily="34" charset="0"/>
              </a:rPr>
              <a:t>Indirect </a:t>
            </a:r>
            <a:r>
              <a:rPr lang="en-US" sz="2000" b="1" i="1" dirty="0">
                <a:latin typeface="Calibri" panose="020F0502020204030204" pitchFamily="34" charset="0"/>
              </a:rPr>
              <a:t>causes </a:t>
            </a:r>
            <a:r>
              <a:rPr lang="en-US" sz="2000" dirty="0">
                <a:latin typeface="Calibri" panose="020F0502020204030204" pitchFamily="34" charset="0"/>
              </a:rPr>
              <a:t>are those where pregnancy has exacerbated a pre-existing </a:t>
            </a:r>
            <a:r>
              <a:rPr lang="en-US" sz="2000" dirty="0" smtClean="0">
                <a:latin typeface="Calibri" panose="020F0502020204030204" pitchFamily="34" charset="0"/>
              </a:rPr>
              <a:t>condition</a:t>
            </a:r>
          </a:p>
          <a:p>
            <a:pPr marL="457200" indent="-457200">
              <a:buFont typeface="+mj-lt"/>
              <a:buAutoNum type="arabicPeriod"/>
            </a:pPr>
            <a:r>
              <a:rPr lang="en-US" sz="2000" dirty="0">
                <a:latin typeface="Calibri" panose="020F0502020204030204" pitchFamily="34" charset="0"/>
              </a:rPr>
              <a:t>In </a:t>
            </a:r>
            <a:r>
              <a:rPr lang="en-US" sz="2000" dirty="0" smtClean="0">
                <a:latin typeface="Calibri" panose="020F0502020204030204" pitchFamily="34" charset="0"/>
              </a:rPr>
              <a:t>1994 with ICD-10, </a:t>
            </a:r>
            <a:r>
              <a:rPr lang="en-US" sz="2000" dirty="0">
                <a:latin typeface="Calibri" panose="020F0502020204030204" pitchFamily="34" charset="0"/>
              </a:rPr>
              <a:t>the time period for maternal deaths was extended from 6  weeks postpartum to one year postpartum. This category is known as </a:t>
            </a:r>
            <a:r>
              <a:rPr lang="en-US" sz="2000" b="1" i="1" dirty="0">
                <a:latin typeface="Calibri" panose="020F0502020204030204" pitchFamily="34" charset="0"/>
              </a:rPr>
              <a:t>late maternal </a:t>
            </a:r>
            <a:r>
              <a:rPr lang="en-US" sz="2000" dirty="0">
                <a:latin typeface="Calibri" panose="020F0502020204030204" pitchFamily="34" charset="0"/>
              </a:rPr>
              <a:t>mortality.</a:t>
            </a:r>
          </a:p>
        </p:txBody>
      </p:sp>
      <p:sp>
        <p:nvSpPr>
          <p:cNvPr id="4" name="Slide Number Placeholder 3"/>
          <p:cNvSpPr>
            <a:spLocks noGrp="1"/>
          </p:cNvSpPr>
          <p:nvPr>
            <p:ph type="sldNum" sz="quarter" idx="10"/>
          </p:nvPr>
        </p:nvSpPr>
        <p:spPr/>
        <p:txBody>
          <a:bodyPr/>
          <a:lstStyle/>
          <a:p>
            <a:fld id="{0351F2E6-A7BC-496D-9D39-6D142B5688FB}" type="slidenum">
              <a:rPr lang="en-US" smtClean="0"/>
              <a:pPr/>
              <a:t>12</a:t>
            </a:fld>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4352925"/>
            <a:ext cx="26384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5490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5202"/>
            <a:ext cx="8199620" cy="660400"/>
          </a:xfrm>
        </p:spPr>
        <p:txBody>
          <a:bodyPr/>
          <a:lstStyle/>
          <a:p>
            <a:pPr algn="ctr"/>
            <a:r>
              <a:rPr lang="en-US" dirty="0">
                <a:latin typeface="Cambria" panose="02040503050406030204" pitchFamily="18" charset="0"/>
              </a:rPr>
              <a:t>Estimating maternal </a:t>
            </a:r>
            <a:r>
              <a:rPr lang="en-US" dirty="0" smtClean="0">
                <a:latin typeface="Cambria" panose="02040503050406030204" pitchFamily="18" charset="0"/>
              </a:rPr>
              <a:t>mortality </a:t>
            </a:r>
            <a:r>
              <a:rPr lang="en-US" dirty="0">
                <a:latin typeface="Cambria" panose="02040503050406030204" pitchFamily="18" charset="0"/>
              </a:rPr>
              <a:t>in </a:t>
            </a:r>
            <a:r>
              <a:rPr lang="en-US" dirty="0" smtClean="0">
                <a:latin typeface="Cambria" panose="02040503050406030204" pitchFamily="18" charset="0"/>
              </a:rPr>
              <a:t>6 </a:t>
            </a:r>
            <a:r>
              <a:rPr lang="en-US" dirty="0">
                <a:latin typeface="Cambria" panose="02040503050406030204" pitchFamily="18" charset="0"/>
              </a:rPr>
              <a:t>steps</a:t>
            </a:r>
          </a:p>
        </p:txBody>
      </p:sp>
      <p:sp>
        <p:nvSpPr>
          <p:cNvPr id="4" name="Slide Number Placeholder 3"/>
          <p:cNvSpPr>
            <a:spLocks noGrp="1"/>
          </p:cNvSpPr>
          <p:nvPr>
            <p:ph type="sldNum" sz="quarter" idx="10"/>
          </p:nvPr>
        </p:nvSpPr>
        <p:spPr/>
        <p:txBody>
          <a:bodyPr/>
          <a:lstStyle/>
          <a:p>
            <a:fld id="{7026E812-5D4A-4866-B347-B04EBAC3A896}" type="slidenum">
              <a:rPr lang="en-US" smtClean="0"/>
              <a:pPr/>
              <a:t>13</a:t>
            </a:fld>
            <a:endParaRPr lang="en-US"/>
          </a:p>
        </p:txBody>
      </p:sp>
      <p:sp>
        <p:nvSpPr>
          <p:cNvPr id="3" name="Rounded Rectangle 2"/>
          <p:cNvSpPr/>
          <p:nvPr/>
        </p:nvSpPr>
        <p:spPr>
          <a:xfrm>
            <a:off x="309716" y="1003301"/>
            <a:ext cx="4033684" cy="1390290"/>
          </a:xfrm>
          <a:prstGeom prst="roundRect">
            <a:avLst/>
          </a:prstGeom>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6600">
                  <a:noFill/>
                  <a:prstDash val="solid"/>
                </a:ln>
                <a:solidFill>
                  <a:srgbClr val="FFFFFF"/>
                </a:solidFill>
                <a:effectLst>
                  <a:outerShdw dist="38100" dir="2700000" algn="tl" rotWithShape="0">
                    <a:schemeClr val="accent2"/>
                  </a:outerShdw>
                </a:effectLst>
                <a:latin typeface="Calibri" panose="020F0502020204030204" pitchFamily="34" charset="0"/>
              </a:rPr>
              <a:t>Collect and process all maternal mortality data. Adjust for bias, misclassification and underreporting. Exclude incidental deaths</a:t>
            </a:r>
            <a:endParaRPr lang="en-US" b="1" dirty="0">
              <a:ln w="6600">
                <a:no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
        <p:nvSpPr>
          <p:cNvPr id="6" name="Rounded Rectangle 5"/>
          <p:cNvSpPr/>
          <p:nvPr/>
        </p:nvSpPr>
        <p:spPr>
          <a:xfrm>
            <a:off x="5492543" y="994929"/>
            <a:ext cx="3244645" cy="139029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Develop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model to estimate </a:t>
            </a:r>
            <a:r>
              <a:rPr lang="en-US" b="1" i="1" dirty="0" smtClean="0">
                <a:ln w="6600">
                  <a:solidFill>
                    <a:schemeClr val="accent2"/>
                  </a:solidFill>
                  <a:prstDash val="solid"/>
                </a:ln>
                <a:solidFill>
                  <a:srgbClr val="FFC000"/>
                </a:solidFill>
                <a:effectLst>
                  <a:outerShdw dist="38100" dir="2700000" algn="tl" rotWithShape="0">
                    <a:schemeClr val="accent2"/>
                  </a:outerShdw>
                </a:effectLst>
                <a:latin typeface="Calibri" panose="020F0502020204030204" pitchFamily="34" charset="0"/>
              </a:rPr>
              <a:t>"proportion maternal" (PM)</a:t>
            </a:r>
            <a:r>
              <a:rPr lang="en-US"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 of </a:t>
            </a:r>
            <a:r>
              <a:rPr lang="en-US"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all </a:t>
            </a: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deaths in women in the age range of 10-49 years</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ounded Rectangle 6"/>
          <p:cNvSpPr/>
          <p:nvPr/>
        </p:nvSpPr>
        <p:spPr>
          <a:xfrm>
            <a:off x="5329693" y="3087556"/>
            <a:ext cx="3570341" cy="139029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Calculate </a:t>
            </a:r>
            <a:r>
              <a:rPr lang="en-US" b="1" i="1" dirty="0" smtClean="0">
                <a:ln w="6600">
                  <a:solidFill>
                    <a:schemeClr val="accent2"/>
                  </a:solidFill>
                  <a:prstDash val="solid"/>
                </a:ln>
                <a:solidFill>
                  <a:srgbClr val="FFC000"/>
                </a:solidFill>
                <a:effectLst>
                  <a:outerShdw dist="38100" dir="2700000" algn="tl" rotWithShape="0">
                    <a:schemeClr val="accent2"/>
                  </a:outerShdw>
                </a:effectLst>
                <a:latin typeface="Calibri" panose="020F0502020204030204" pitchFamily="34" charset="0"/>
              </a:rPr>
              <a:t>“total maternal deaths“ </a:t>
            </a:r>
          </a:p>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by multiplying PM against the total number of all-cause deaths</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Rounded Rectangle 7"/>
          <p:cNvSpPr/>
          <p:nvPr/>
        </p:nvSpPr>
        <p:spPr>
          <a:xfrm>
            <a:off x="1263133" y="3324533"/>
            <a:ext cx="2403987" cy="865672"/>
          </a:xfrm>
          <a:prstGeom prst="roundRect">
            <a:avLst/>
          </a:prstGeom>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Correct for incidental HIV-related deaths.</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ounded Rectangle 8"/>
          <p:cNvSpPr/>
          <p:nvPr/>
        </p:nvSpPr>
        <p:spPr>
          <a:xfrm>
            <a:off x="820380" y="4859287"/>
            <a:ext cx="3384755" cy="1390290"/>
          </a:xfrm>
          <a:prstGeom prst="roundRect">
            <a:avLst/>
          </a:prstGeom>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smtClean="0">
                <a:ln w="6600">
                  <a:noFill/>
                  <a:prstDash val="solid"/>
                </a:ln>
                <a:solidFill>
                  <a:srgbClr val="FFFFFF"/>
                </a:solidFill>
                <a:effectLst>
                  <a:outerShdw dist="38100" dir="2700000" algn="tl" rotWithShape="0">
                    <a:schemeClr val="accent2"/>
                  </a:outerShdw>
                </a:effectLst>
                <a:latin typeface="Calibri" panose="020F0502020204030204" pitchFamily="34" charset="0"/>
              </a:rPr>
              <a:t>CODCorrect</a:t>
            </a:r>
            <a:r>
              <a:rPr lang="en-US" b="1" dirty="0" smtClean="0">
                <a:ln w="6600">
                  <a:noFill/>
                  <a:prstDash val="solid"/>
                </a:ln>
                <a:solidFill>
                  <a:srgbClr val="FFFFFF"/>
                </a:solidFill>
                <a:effectLst>
                  <a:outerShdw dist="38100" dir="2700000" algn="tl" rotWithShape="0">
                    <a:schemeClr val="accent2"/>
                  </a:outerShdw>
                </a:effectLst>
                <a:latin typeface="Calibri" panose="020F0502020204030204" pitchFamily="34" charset="0"/>
              </a:rPr>
              <a:t>: Ensures the </a:t>
            </a:r>
          </a:p>
          <a:p>
            <a:pPr algn="ctr"/>
            <a:r>
              <a:rPr lang="en-US" b="1" dirty="0" smtClean="0">
                <a:ln w="6600">
                  <a:noFill/>
                  <a:prstDash val="solid"/>
                </a:ln>
                <a:solidFill>
                  <a:srgbClr val="FFFFFF"/>
                </a:solidFill>
                <a:effectLst>
                  <a:outerShdw dist="38100" dir="2700000" algn="tl" rotWithShape="0">
                    <a:schemeClr val="accent2"/>
                  </a:outerShdw>
                </a:effectLst>
                <a:latin typeface="Calibri" panose="020F0502020204030204" pitchFamily="34" charset="0"/>
              </a:rPr>
              <a:t>sum of all cause-specific deaths = the total # of all-cause deaths</a:t>
            </a:r>
            <a:endParaRPr lang="en-US" b="1" dirty="0">
              <a:ln w="6600">
                <a:noFill/>
                <a:prstDash val="solid"/>
              </a:ln>
              <a:solidFill>
                <a:srgbClr val="FFFFFF"/>
              </a:solidFill>
              <a:effectLst>
                <a:outerShdw dist="38100" dir="2700000" algn="tl" rotWithShape="0">
                  <a:schemeClr val="accent2"/>
                </a:outerShdw>
              </a:effectLst>
            </a:endParaRPr>
          </a:p>
        </p:txBody>
      </p:sp>
      <p:sp>
        <p:nvSpPr>
          <p:cNvPr id="10" name="Rounded Rectangle 9"/>
          <p:cNvSpPr/>
          <p:nvPr/>
        </p:nvSpPr>
        <p:spPr>
          <a:xfrm>
            <a:off x="5255343" y="4991400"/>
            <a:ext cx="3755922" cy="105230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Compute </a:t>
            </a:r>
            <a:r>
              <a:rPr lang="en-US" b="1" i="1" dirty="0" smtClean="0">
                <a:ln w="6600">
                  <a:solidFill>
                    <a:schemeClr val="accent2"/>
                  </a:solidFill>
                  <a:prstDash val="solid"/>
                </a:ln>
                <a:solidFill>
                  <a:srgbClr val="FFC000"/>
                </a:solidFill>
                <a:effectLst>
                  <a:outerShdw dist="38100" dir="2700000" algn="tl" rotWithShape="0">
                    <a:schemeClr val="accent2"/>
                  </a:outerShdw>
                </a:effectLst>
                <a:latin typeface="Calibri" panose="020F0502020204030204" pitchFamily="34" charset="0"/>
              </a:rPr>
              <a:t>“maternal mortality ratio“</a:t>
            </a:r>
            <a:r>
              <a:rPr lang="en-US" b="1" i="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 </a:t>
            </a:r>
          </a:p>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by dividing total deaths by total live births for each age, country, year</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Right Arrow 11"/>
          <p:cNvSpPr/>
          <p:nvPr/>
        </p:nvSpPr>
        <p:spPr>
          <a:xfrm>
            <a:off x="4353847" y="5325824"/>
            <a:ext cx="752784" cy="38345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ight Arrow 13"/>
          <p:cNvSpPr/>
          <p:nvPr/>
        </p:nvSpPr>
        <p:spPr>
          <a:xfrm>
            <a:off x="4483509" y="1498345"/>
            <a:ext cx="868306" cy="38345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ight Arrow 14"/>
          <p:cNvSpPr/>
          <p:nvPr/>
        </p:nvSpPr>
        <p:spPr>
          <a:xfrm rot="10800000">
            <a:off x="3775586" y="3565641"/>
            <a:ext cx="1409700" cy="38345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rot="5400000">
            <a:off x="6858407" y="2551266"/>
            <a:ext cx="512914" cy="38345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ight Arrow 16"/>
          <p:cNvSpPr/>
          <p:nvPr/>
        </p:nvSpPr>
        <p:spPr>
          <a:xfrm rot="5400000">
            <a:off x="2208669" y="4333017"/>
            <a:ext cx="512914" cy="38345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106924" y="791783"/>
            <a:ext cx="405581" cy="42303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9" name="Oval 18"/>
          <p:cNvSpPr/>
          <p:nvPr/>
        </p:nvSpPr>
        <p:spPr>
          <a:xfrm>
            <a:off x="5289751" y="791783"/>
            <a:ext cx="405581" cy="42303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20" name="Oval 19"/>
          <p:cNvSpPr/>
          <p:nvPr/>
        </p:nvSpPr>
        <p:spPr>
          <a:xfrm>
            <a:off x="5152409" y="2887035"/>
            <a:ext cx="405581" cy="42303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1" name="Oval 20"/>
          <p:cNvSpPr/>
          <p:nvPr/>
        </p:nvSpPr>
        <p:spPr>
          <a:xfrm>
            <a:off x="1073860" y="3142604"/>
            <a:ext cx="405581" cy="42303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22" name="Oval 21"/>
          <p:cNvSpPr/>
          <p:nvPr/>
        </p:nvSpPr>
        <p:spPr>
          <a:xfrm>
            <a:off x="617588" y="4647769"/>
            <a:ext cx="405581" cy="42303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5</a:t>
            </a:r>
            <a:endParaRPr lang="en-US" dirty="0">
              <a:solidFill>
                <a:schemeClr val="tx1"/>
              </a:solidFill>
            </a:endParaRPr>
          </a:p>
        </p:txBody>
      </p:sp>
      <p:sp>
        <p:nvSpPr>
          <p:cNvPr id="23" name="Oval 22"/>
          <p:cNvSpPr/>
          <p:nvPr/>
        </p:nvSpPr>
        <p:spPr>
          <a:xfrm>
            <a:off x="5106631" y="4756530"/>
            <a:ext cx="405581" cy="42303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6</a:t>
            </a:r>
            <a:endParaRPr lang="en-US" dirty="0">
              <a:solidFill>
                <a:schemeClr val="tx1"/>
              </a:solidFill>
            </a:endParaRPr>
          </a:p>
        </p:txBody>
      </p:sp>
    </p:spTree>
    <p:extLst>
      <p:ext uri="{BB962C8B-B14F-4D97-AF65-F5344CB8AC3E}">
        <p14:creationId xmlns:p14="http://schemas.microsoft.com/office/powerpoint/2010/main" val="212300043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92" y="769835"/>
            <a:ext cx="6059774" cy="660400"/>
          </a:xfrm>
        </p:spPr>
        <p:txBody>
          <a:bodyPr/>
          <a:lstStyle/>
          <a:p>
            <a:r>
              <a:rPr lang="en-US" sz="4800" dirty="0" smtClean="0">
                <a:latin typeface="Cambria" panose="02040503050406030204" pitchFamily="18" charset="0"/>
              </a:rPr>
              <a:t>Data Collection and processing</a:t>
            </a:r>
            <a:endParaRPr lang="en-US" sz="4800" dirty="0">
              <a:latin typeface="Cambria" panose="02040503050406030204" pitchFamily="18" charset="0"/>
            </a:endParaRPr>
          </a:p>
        </p:txBody>
      </p:sp>
      <p:sp>
        <p:nvSpPr>
          <p:cNvPr id="3" name="Content Placeholder 2"/>
          <p:cNvSpPr>
            <a:spLocks noGrp="1"/>
          </p:cNvSpPr>
          <p:nvPr>
            <p:ph idx="1"/>
          </p:nvPr>
        </p:nvSpPr>
        <p:spPr>
          <a:xfrm>
            <a:off x="4508352" y="2034509"/>
            <a:ext cx="4463322" cy="3250555"/>
          </a:xfrm>
          <a:effectLst/>
        </p:spPr>
        <p:txBody>
          <a:bodyPr/>
          <a:lstStyle/>
          <a:p>
            <a:pPr marL="0" indent="0">
              <a:buNone/>
            </a:pPr>
            <a:r>
              <a:rPr lang="en-US" sz="2100" dirty="0" smtClean="0">
                <a:latin typeface="Calibri" panose="020F0502020204030204" pitchFamily="34" charset="0"/>
              </a:rPr>
              <a:t>The final GBD 2013 dataset included </a:t>
            </a:r>
          </a:p>
          <a:p>
            <a:pPr marL="792163" lvl="1" indent="-457200"/>
            <a:r>
              <a:rPr lang="en-US" sz="1900" dirty="0" smtClean="0">
                <a:latin typeface="Calibri" panose="020F0502020204030204" pitchFamily="34" charset="0"/>
              </a:rPr>
              <a:t>73 </a:t>
            </a:r>
            <a:r>
              <a:rPr lang="en-US" sz="1900" dirty="0">
                <a:latin typeface="Calibri" panose="020F0502020204030204" pitchFamily="34" charset="0"/>
              </a:rPr>
              <a:t>site years of </a:t>
            </a:r>
            <a:r>
              <a:rPr lang="en-US" sz="1900" b="1" i="1" dirty="0">
                <a:ln w="6600">
                  <a:solidFill>
                    <a:srgbClr val="C00000"/>
                  </a:solidFill>
                  <a:prstDash val="solid"/>
                </a:ln>
                <a:solidFill>
                  <a:srgbClr val="FF0000"/>
                </a:solidFill>
                <a:latin typeface="Calibri" panose="020F0502020204030204" pitchFamily="34" charset="0"/>
              </a:rPr>
              <a:t>censuses</a:t>
            </a:r>
            <a:r>
              <a:rPr lang="en-US" sz="1900" dirty="0">
                <a:latin typeface="Calibri" panose="020F0502020204030204" pitchFamily="34" charset="0"/>
              </a:rPr>
              <a:t>, </a:t>
            </a:r>
            <a:endParaRPr lang="en-US" sz="1900" dirty="0" smtClean="0">
              <a:latin typeface="Calibri" panose="020F0502020204030204" pitchFamily="34" charset="0"/>
            </a:endParaRPr>
          </a:p>
          <a:p>
            <a:pPr marL="792163" lvl="1" indent="-457200"/>
            <a:r>
              <a:rPr lang="en-US" sz="1900" dirty="0" smtClean="0">
                <a:latin typeface="Calibri" panose="020F0502020204030204" pitchFamily="34" charset="0"/>
              </a:rPr>
              <a:t>267 </a:t>
            </a:r>
            <a:r>
              <a:rPr lang="en-US" sz="1900" dirty="0">
                <a:latin typeface="Calibri" panose="020F0502020204030204" pitchFamily="34" charset="0"/>
              </a:rPr>
              <a:t>site years of </a:t>
            </a:r>
            <a:r>
              <a:rPr lang="en-US" sz="1900" b="1" i="1" dirty="0">
                <a:ln w="6600">
                  <a:solidFill>
                    <a:schemeClr val="tx2"/>
                  </a:solidFill>
                  <a:prstDash val="solid"/>
                </a:ln>
                <a:solidFill>
                  <a:srgbClr val="FFFF00"/>
                </a:solidFill>
                <a:latin typeface="Calibri" panose="020F0502020204030204" pitchFamily="34" charset="0"/>
              </a:rPr>
              <a:t>verbal </a:t>
            </a:r>
            <a:r>
              <a:rPr lang="en-US" sz="1900" b="1" i="1" dirty="0" smtClean="0">
                <a:ln w="6600">
                  <a:solidFill>
                    <a:schemeClr val="tx2"/>
                  </a:solidFill>
                  <a:prstDash val="solid"/>
                </a:ln>
                <a:solidFill>
                  <a:srgbClr val="FFFF00"/>
                </a:solidFill>
                <a:latin typeface="Calibri" panose="020F0502020204030204" pitchFamily="34" charset="0"/>
              </a:rPr>
              <a:t>autopsy</a:t>
            </a:r>
            <a:r>
              <a:rPr lang="en-US" sz="1900" dirty="0" smtClean="0">
                <a:latin typeface="Calibri" panose="020F0502020204030204" pitchFamily="34" charset="0"/>
              </a:rPr>
              <a:t>,</a:t>
            </a:r>
            <a:endParaRPr lang="en-US" sz="1900" dirty="0">
              <a:latin typeface="Calibri" panose="020F0502020204030204" pitchFamily="34" charset="0"/>
            </a:endParaRPr>
          </a:p>
          <a:p>
            <a:pPr marL="792163" lvl="1" indent="-457200"/>
            <a:r>
              <a:rPr lang="en-US" sz="1900" dirty="0">
                <a:latin typeface="Calibri" panose="020F0502020204030204" pitchFamily="34" charset="0"/>
              </a:rPr>
              <a:t>626 site years of </a:t>
            </a:r>
            <a:r>
              <a:rPr lang="en-US" sz="1900" b="1" i="1" dirty="0">
                <a:ln w="6600">
                  <a:solidFill>
                    <a:srgbClr val="002060"/>
                  </a:solidFill>
                  <a:prstDash val="solid"/>
                </a:ln>
                <a:solidFill>
                  <a:srgbClr val="00B0F0"/>
                </a:solidFill>
                <a:latin typeface="Calibri" panose="020F0502020204030204" pitchFamily="34" charset="0"/>
              </a:rPr>
              <a:t>surveillance</a:t>
            </a:r>
            <a:r>
              <a:rPr lang="en-US" sz="1900" dirty="0">
                <a:latin typeface="Calibri" panose="020F0502020204030204" pitchFamily="34" charset="0"/>
              </a:rPr>
              <a:t>, </a:t>
            </a:r>
            <a:r>
              <a:rPr lang="en-US" sz="1900" dirty="0" smtClean="0">
                <a:latin typeface="Calibri" panose="020F0502020204030204" pitchFamily="34" charset="0"/>
              </a:rPr>
              <a:t> </a:t>
            </a:r>
            <a:endParaRPr lang="en-US" sz="1900" dirty="0">
              <a:latin typeface="Calibri" panose="020F0502020204030204" pitchFamily="34" charset="0"/>
            </a:endParaRPr>
          </a:p>
          <a:p>
            <a:pPr marL="792163" lvl="1" indent="-457200"/>
            <a:r>
              <a:rPr lang="en-US" sz="1900" dirty="0">
                <a:latin typeface="Calibri" panose="020F0502020204030204" pitchFamily="34" charset="0"/>
              </a:rPr>
              <a:t>1213 site years of </a:t>
            </a:r>
            <a:r>
              <a:rPr lang="en-US" sz="1900" b="1" i="1" dirty="0">
                <a:ln w="6600">
                  <a:solidFill>
                    <a:schemeClr val="accent1">
                      <a:lumMod val="50000"/>
                    </a:schemeClr>
                  </a:solidFill>
                  <a:prstDash val="solid"/>
                </a:ln>
                <a:solidFill>
                  <a:srgbClr val="00B050"/>
                </a:solidFill>
                <a:latin typeface="Calibri" panose="020F0502020204030204" pitchFamily="34" charset="0"/>
              </a:rPr>
              <a:t>sibling histories </a:t>
            </a:r>
            <a:r>
              <a:rPr lang="en-US" sz="1900" dirty="0">
                <a:latin typeface="Calibri" panose="020F0502020204030204" pitchFamily="34" charset="0"/>
              </a:rPr>
              <a:t>from health </a:t>
            </a:r>
            <a:r>
              <a:rPr lang="en-US" sz="1900" dirty="0" smtClean="0">
                <a:latin typeface="Calibri" panose="020F0502020204030204" pitchFamily="34" charset="0"/>
              </a:rPr>
              <a:t>surveys (e.g. DHS, RHS) </a:t>
            </a:r>
            <a:endParaRPr lang="en-US" sz="1900" dirty="0">
              <a:latin typeface="Calibri" panose="020F0502020204030204" pitchFamily="34" charset="0"/>
            </a:endParaRPr>
          </a:p>
          <a:p>
            <a:pPr marL="792163" lvl="1" indent="-457200"/>
            <a:r>
              <a:rPr lang="en-US" sz="1900" dirty="0" smtClean="0">
                <a:latin typeface="Calibri" panose="020F0502020204030204" pitchFamily="34" charset="0"/>
              </a:rPr>
              <a:t>4877 </a:t>
            </a:r>
            <a:r>
              <a:rPr lang="en-US" sz="1900" dirty="0">
                <a:latin typeface="Calibri" panose="020F0502020204030204" pitchFamily="34" charset="0"/>
              </a:rPr>
              <a:t>site years of </a:t>
            </a:r>
            <a:r>
              <a:rPr lang="en-US" sz="1900" b="1" i="1" dirty="0" smtClean="0">
                <a:ln w="6600">
                  <a:solidFill>
                    <a:schemeClr val="accent2"/>
                  </a:solidFill>
                  <a:prstDash val="solid"/>
                </a:ln>
                <a:solidFill>
                  <a:srgbClr val="002060"/>
                </a:solidFill>
                <a:latin typeface="Calibri" panose="020F0502020204030204" pitchFamily="34" charset="0"/>
              </a:rPr>
              <a:t>vital </a:t>
            </a:r>
            <a:r>
              <a:rPr lang="en-US" sz="1900" b="1" i="1" dirty="0">
                <a:ln w="6600">
                  <a:solidFill>
                    <a:schemeClr val="accent2"/>
                  </a:solidFill>
                  <a:prstDash val="solid"/>
                </a:ln>
                <a:solidFill>
                  <a:srgbClr val="002060"/>
                </a:solidFill>
                <a:latin typeface="Calibri" panose="020F0502020204030204" pitchFamily="34" charset="0"/>
              </a:rPr>
              <a:t>registration </a:t>
            </a:r>
            <a:r>
              <a:rPr lang="en-US" sz="1900" b="1" i="1" dirty="0" smtClean="0">
                <a:ln w="6600">
                  <a:solidFill>
                    <a:schemeClr val="accent2"/>
                  </a:solidFill>
                  <a:prstDash val="solid"/>
                </a:ln>
                <a:solidFill>
                  <a:srgbClr val="002060"/>
                </a:solidFill>
                <a:latin typeface="Calibri" panose="020F0502020204030204" pitchFamily="34" charset="0"/>
              </a:rPr>
              <a:t>and sample registration</a:t>
            </a:r>
            <a:endParaRPr lang="en-US" sz="1900" b="1" dirty="0" smtClean="0">
              <a:ln w="6600">
                <a:solidFill>
                  <a:schemeClr val="accent2"/>
                </a:solidFill>
                <a:prstDash val="solid"/>
              </a:ln>
              <a:solidFill>
                <a:srgbClr val="00206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14</a:t>
            </a:fld>
            <a:endParaRPr lang="en-US" dirty="0"/>
          </a:p>
        </p:txBody>
      </p:sp>
      <p:graphicFrame>
        <p:nvGraphicFramePr>
          <p:cNvPr id="34" name="Chart 33"/>
          <p:cNvGraphicFramePr>
            <a:graphicFrameLocks/>
          </p:cNvGraphicFramePr>
          <p:nvPr>
            <p:extLst/>
          </p:nvPr>
        </p:nvGraphicFramePr>
        <p:xfrm>
          <a:off x="44396" y="235081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5" name="Content Placeholder 2"/>
          <p:cNvSpPr txBox="1">
            <a:spLocks/>
          </p:cNvSpPr>
          <p:nvPr/>
        </p:nvSpPr>
        <p:spPr bwMode="auto">
          <a:xfrm>
            <a:off x="2163147" y="3411998"/>
            <a:ext cx="2139363" cy="3562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45000"/>
              </a:spcBef>
              <a:spcAft>
                <a:spcPct val="0"/>
              </a:spcAft>
              <a:buClr>
                <a:schemeClr val="accent1"/>
              </a:buClr>
              <a:buSzPct val="120000"/>
              <a:buChar char="•"/>
              <a:defRPr sz="2200">
                <a:solidFill>
                  <a:schemeClr val="bg2">
                    <a:lumMod val="50000"/>
                  </a:schemeClr>
                </a:solidFill>
                <a:latin typeface="+mn-lt"/>
                <a:ea typeface="+mn-ea"/>
                <a:cs typeface="+mn-cs"/>
              </a:defRPr>
            </a:lvl1pPr>
            <a:lvl2pPr marL="566738" indent="-220663" algn="l" rtl="0" eaLnBrk="1" fontAlgn="base" hangingPunct="1">
              <a:spcBef>
                <a:spcPct val="45000"/>
              </a:spcBef>
              <a:spcAft>
                <a:spcPct val="0"/>
              </a:spcAft>
              <a:buClr>
                <a:schemeClr val="accent1"/>
              </a:buClr>
              <a:buSzPct val="90000"/>
              <a:buFont typeface="Courier New" pitchFamily="49" charset="0"/>
              <a:buChar char="o"/>
              <a:defRPr sz="2000">
                <a:solidFill>
                  <a:schemeClr val="bg2">
                    <a:lumMod val="50000"/>
                  </a:schemeClr>
                </a:solidFill>
                <a:latin typeface="+mn-lt"/>
              </a:defRPr>
            </a:lvl2pPr>
            <a:lvl3pPr marL="912813" indent="-231775" algn="l" rtl="0" eaLnBrk="1" fontAlgn="base" hangingPunct="1">
              <a:spcBef>
                <a:spcPct val="45000"/>
              </a:spcBef>
              <a:spcAft>
                <a:spcPct val="0"/>
              </a:spcAft>
              <a:buClr>
                <a:schemeClr val="accent1"/>
              </a:buClr>
              <a:buSzPct val="90000"/>
              <a:buFont typeface="Arial" pitchFamily="34" charset="0"/>
              <a:buChar char="─"/>
              <a:defRPr sz="1800">
                <a:solidFill>
                  <a:schemeClr val="bg2">
                    <a:lumMod val="50000"/>
                  </a:schemeClr>
                </a:solidFill>
                <a:latin typeface="+mn-lt"/>
              </a:defRPr>
            </a:lvl3pPr>
            <a:lvl4pPr marL="1258888" indent="-231775" algn="l" rtl="0" eaLnBrk="1" fontAlgn="base" hangingPunct="1">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1" fontAlgn="base" hangingPunct="1">
              <a:spcBef>
                <a:spcPct val="45000"/>
              </a:spcBef>
              <a:spcAft>
                <a:spcPct val="0"/>
              </a:spcAft>
              <a:buChar char="»"/>
              <a:defRPr sz="1600">
                <a:solidFill>
                  <a:schemeClr val="bg2">
                    <a:lumMod val="50000"/>
                  </a:schemeClr>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a:lstStyle>
          <a:p>
            <a:pPr marL="0" indent="0">
              <a:buFontTx/>
              <a:buNone/>
            </a:pPr>
            <a:r>
              <a:rPr lang="en-US" sz="1800" b="1" kern="0" dirty="0" smtClean="0">
                <a:ln w="10160">
                  <a:no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7056 total site-years</a:t>
            </a:r>
          </a:p>
        </p:txBody>
      </p:sp>
      <p:sp>
        <p:nvSpPr>
          <p:cNvPr id="36" name="Content Placeholder 2"/>
          <p:cNvSpPr txBox="1">
            <a:spLocks/>
          </p:cNvSpPr>
          <p:nvPr/>
        </p:nvSpPr>
        <p:spPr bwMode="auto">
          <a:xfrm>
            <a:off x="330992" y="5601570"/>
            <a:ext cx="6468680" cy="1173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45000"/>
              </a:spcBef>
              <a:spcAft>
                <a:spcPct val="0"/>
              </a:spcAft>
              <a:buClr>
                <a:schemeClr val="accent1"/>
              </a:buClr>
              <a:buSzPct val="120000"/>
              <a:buChar char="•"/>
              <a:defRPr sz="2200">
                <a:solidFill>
                  <a:schemeClr val="bg2">
                    <a:lumMod val="50000"/>
                  </a:schemeClr>
                </a:solidFill>
                <a:latin typeface="+mn-lt"/>
                <a:ea typeface="+mn-ea"/>
                <a:cs typeface="+mn-cs"/>
              </a:defRPr>
            </a:lvl1pPr>
            <a:lvl2pPr marL="566738" indent="-220663" algn="l" rtl="0" eaLnBrk="1" fontAlgn="base" hangingPunct="1">
              <a:spcBef>
                <a:spcPct val="45000"/>
              </a:spcBef>
              <a:spcAft>
                <a:spcPct val="0"/>
              </a:spcAft>
              <a:buClr>
                <a:schemeClr val="accent1"/>
              </a:buClr>
              <a:buSzPct val="90000"/>
              <a:buFont typeface="Courier New" pitchFamily="49" charset="0"/>
              <a:buChar char="o"/>
              <a:defRPr sz="2000">
                <a:solidFill>
                  <a:schemeClr val="bg2">
                    <a:lumMod val="50000"/>
                  </a:schemeClr>
                </a:solidFill>
                <a:latin typeface="+mn-lt"/>
              </a:defRPr>
            </a:lvl2pPr>
            <a:lvl3pPr marL="912813" indent="-231775" algn="l" rtl="0" eaLnBrk="1" fontAlgn="base" hangingPunct="1">
              <a:spcBef>
                <a:spcPct val="45000"/>
              </a:spcBef>
              <a:spcAft>
                <a:spcPct val="0"/>
              </a:spcAft>
              <a:buClr>
                <a:schemeClr val="accent1"/>
              </a:buClr>
              <a:buSzPct val="90000"/>
              <a:buFont typeface="Arial" pitchFamily="34" charset="0"/>
              <a:buChar char="─"/>
              <a:defRPr sz="1800">
                <a:solidFill>
                  <a:schemeClr val="bg2">
                    <a:lumMod val="50000"/>
                  </a:schemeClr>
                </a:solidFill>
                <a:latin typeface="+mn-lt"/>
              </a:defRPr>
            </a:lvl3pPr>
            <a:lvl4pPr marL="1258888" indent="-231775" algn="l" rtl="0" eaLnBrk="1" fontAlgn="base" hangingPunct="1">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1" fontAlgn="base" hangingPunct="1">
              <a:spcBef>
                <a:spcPct val="45000"/>
              </a:spcBef>
              <a:spcAft>
                <a:spcPct val="0"/>
              </a:spcAft>
              <a:buChar char="»"/>
              <a:defRPr sz="1600">
                <a:solidFill>
                  <a:schemeClr val="bg2">
                    <a:lumMod val="50000"/>
                  </a:schemeClr>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a:lstStyle>
          <a:p>
            <a:pPr marL="0" indent="0">
              <a:buFontTx/>
              <a:buNone/>
            </a:pPr>
            <a:r>
              <a:rPr lang="en-US" sz="3600" b="1" i="1" kern="0" dirty="0" smtClean="0">
                <a:latin typeface="Calibri" panose="020F0502020204030204" pitchFamily="34" charset="0"/>
              </a:rPr>
              <a:t>180 of 188 countries represented</a:t>
            </a:r>
            <a:r>
              <a:rPr lang="en-US" sz="1900" b="1" i="1" kern="0" dirty="0" smtClean="0">
                <a:latin typeface="Calibri" panose="020F0502020204030204" pitchFamily="34" charset="0"/>
              </a:rPr>
              <a:t> </a:t>
            </a:r>
          </a:p>
        </p:txBody>
      </p:sp>
    </p:spTree>
    <p:extLst>
      <p:ext uri="{BB962C8B-B14F-4D97-AF65-F5344CB8AC3E}">
        <p14:creationId xmlns:p14="http://schemas.microsoft.com/office/powerpoint/2010/main" val="281197772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491814"/>
            <a:ext cx="8191500" cy="660400"/>
          </a:xfrm>
        </p:spPr>
        <p:txBody>
          <a:bodyPr/>
          <a:lstStyle/>
          <a:p>
            <a:r>
              <a:rPr lang="en-US" dirty="0">
                <a:latin typeface="Cambria" panose="02040503050406030204" pitchFamily="18" charset="0"/>
              </a:rPr>
              <a:t>All data sources were </a:t>
            </a:r>
            <a:r>
              <a:rPr lang="en-US" dirty="0" smtClean="0">
                <a:latin typeface="Cambria" panose="02040503050406030204" pitchFamily="18" charset="0"/>
              </a:rPr>
              <a:t>subject </a:t>
            </a:r>
            <a:r>
              <a:rPr lang="en-US" dirty="0">
                <a:latin typeface="Cambria" panose="02040503050406030204" pitchFamily="18" charset="0"/>
              </a:rPr>
              <a:t>to </a:t>
            </a:r>
            <a:r>
              <a:rPr lang="en-US" dirty="0" smtClean="0">
                <a:latin typeface="Cambria" panose="02040503050406030204" pitchFamily="18" charset="0"/>
              </a:rPr>
              <a:t>standard </a:t>
            </a:r>
            <a:r>
              <a:rPr lang="en-US" dirty="0">
                <a:latin typeface="Cambria" panose="02040503050406030204" pitchFamily="18" charset="0"/>
              </a:rPr>
              <a:t>algorithms </a:t>
            </a:r>
            <a:r>
              <a:rPr lang="en-US" dirty="0" smtClean="0">
                <a:latin typeface="Cambria" panose="02040503050406030204" pitchFamily="18" charset="0"/>
              </a:rPr>
              <a:t>to adjust for </a:t>
            </a:r>
            <a:r>
              <a:rPr lang="en-US" dirty="0">
                <a:latin typeface="Cambria" panose="02040503050406030204" pitchFamily="18" charset="0"/>
              </a:rPr>
              <a:t>known </a:t>
            </a:r>
            <a:r>
              <a:rPr lang="en-US" dirty="0" smtClean="0">
                <a:latin typeface="Cambria" panose="02040503050406030204" pitchFamily="18" charset="0"/>
              </a:rPr>
              <a:t>biases</a:t>
            </a:r>
            <a:endParaRPr lang="en-US" dirty="0">
              <a:latin typeface="Cambria" panose="02040503050406030204" pitchFamily="18" charset="0"/>
            </a:endParaRPr>
          </a:p>
        </p:txBody>
      </p:sp>
      <p:sp>
        <p:nvSpPr>
          <p:cNvPr id="3" name="Content Placeholder 2"/>
          <p:cNvSpPr>
            <a:spLocks noGrp="1"/>
          </p:cNvSpPr>
          <p:nvPr>
            <p:ph idx="1"/>
          </p:nvPr>
        </p:nvSpPr>
        <p:spPr>
          <a:xfrm>
            <a:off x="238125" y="1587500"/>
            <a:ext cx="8677275" cy="4500563"/>
          </a:xfrm>
        </p:spPr>
        <p:txBody>
          <a:bodyPr/>
          <a:lstStyle/>
          <a:p>
            <a:pPr marL="0" indent="0">
              <a:spcBef>
                <a:spcPts val="600"/>
              </a:spcBef>
              <a:buNone/>
            </a:pPr>
            <a:r>
              <a:rPr lang="en-US" dirty="0" smtClean="0">
                <a:latin typeface="Calibri" panose="020F0502020204030204" pitchFamily="34" charset="0"/>
              </a:rPr>
              <a:t>Examples</a:t>
            </a:r>
          </a:p>
          <a:p>
            <a:pPr marL="792163" lvl="1" indent="-457200">
              <a:spcBef>
                <a:spcPts val="600"/>
              </a:spcBef>
              <a:buFont typeface="+mj-lt"/>
              <a:buAutoNum type="arabicPeriod"/>
            </a:pPr>
            <a:r>
              <a:rPr lang="en-US" sz="2200" dirty="0" smtClean="0">
                <a:latin typeface="Calibri" panose="020F0502020204030204" pitchFamily="34" charset="0"/>
              </a:rPr>
              <a:t>Sibling history data corrected for survivor bias</a:t>
            </a:r>
          </a:p>
          <a:p>
            <a:pPr marL="792163" lvl="1" indent="-457200">
              <a:spcBef>
                <a:spcPts val="600"/>
              </a:spcBef>
              <a:buFont typeface="+mj-lt"/>
              <a:buAutoNum type="arabicPeriod"/>
            </a:pPr>
            <a:r>
              <a:rPr lang="en-US" sz="2200" dirty="0" smtClean="0">
                <a:latin typeface="Calibri" panose="020F0502020204030204" pitchFamily="34" charset="0"/>
              </a:rPr>
              <a:t>Vital registration data: misclassification and garbage/ non-specific codes were addressed via statistical redistribution algorithms</a:t>
            </a:r>
          </a:p>
          <a:p>
            <a:pPr marL="792163" lvl="1" indent="-457200">
              <a:spcBef>
                <a:spcPts val="600"/>
              </a:spcBef>
              <a:buFont typeface="+mj-lt"/>
              <a:buAutoNum type="arabicPeriod"/>
            </a:pPr>
            <a:r>
              <a:rPr lang="en-US" sz="2200" dirty="0" smtClean="0">
                <a:latin typeface="Calibri" panose="020F0502020204030204" pitchFamily="34" charset="0"/>
              </a:rPr>
              <a:t>Stochastic variability and upward bias from zero counts addressed with Bayesian </a:t>
            </a:r>
            <a:r>
              <a:rPr lang="en-US" sz="2200" dirty="0">
                <a:latin typeface="Calibri" panose="020F0502020204030204" pitchFamily="34" charset="0"/>
              </a:rPr>
              <a:t>noise reduction </a:t>
            </a:r>
            <a:r>
              <a:rPr lang="en-US" sz="2200" dirty="0" smtClean="0">
                <a:latin typeface="Calibri" panose="020F0502020204030204" pitchFamily="34" charset="0"/>
              </a:rPr>
              <a:t>algorithms</a:t>
            </a:r>
          </a:p>
        </p:txBody>
      </p:sp>
      <p:sp>
        <p:nvSpPr>
          <p:cNvPr id="4" name="Slide Number Placeholder 3"/>
          <p:cNvSpPr>
            <a:spLocks noGrp="1"/>
          </p:cNvSpPr>
          <p:nvPr>
            <p:ph type="sldNum" sz="quarter" idx="10"/>
          </p:nvPr>
        </p:nvSpPr>
        <p:spPr/>
        <p:txBody>
          <a:bodyPr/>
          <a:lstStyle/>
          <a:p>
            <a:fld id="{0351F2E6-A7BC-496D-9D39-6D142B5688FB}" type="slidenum">
              <a:rPr lang="en-US" smtClean="0"/>
              <a:pPr/>
              <a:t>15</a:t>
            </a:fld>
            <a:endParaRPr lang="en-US" dirty="0"/>
          </a:p>
        </p:txBody>
      </p:sp>
      <p:graphicFrame>
        <p:nvGraphicFramePr>
          <p:cNvPr id="6" name="Chart 5"/>
          <p:cNvGraphicFramePr/>
          <p:nvPr>
            <p:extLst/>
          </p:nvPr>
        </p:nvGraphicFramePr>
        <p:xfrm>
          <a:off x="1671330" y="4073209"/>
          <a:ext cx="5943600" cy="205295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71130" y="6101719"/>
            <a:ext cx="9144000" cy="307777"/>
          </a:xfrm>
          <a:prstGeom prst="rect">
            <a:avLst/>
          </a:prstGeom>
        </p:spPr>
        <p:txBody>
          <a:bodyPr wrap="square">
            <a:spAutoFit/>
          </a:bodyPr>
          <a:lstStyle/>
          <a:p>
            <a:r>
              <a:rPr lang="en-US" sz="1400" b="1" dirty="0" smtClean="0">
                <a:solidFill>
                  <a:schemeClr val="accent6">
                    <a:lumMod val="60000"/>
                    <a:lumOff val="40000"/>
                  </a:schemeClr>
                </a:solidFill>
                <a:latin typeface="Calibri" panose="020F0502020204030204" pitchFamily="34" charset="0"/>
              </a:rPr>
              <a:t>Misclassification example: </a:t>
            </a:r>
            <a:r>
              <a:rPr lang="en-US" sz="1400" b="1" dirty="0">
                <a:solidFill>
                  <a:schemeClr val="accent6">
                    <a:lumMod val="60000"/>
                    <a:lumOff val="40000"/>
                  </a:schemeClr>
                </a:solidFill>
                <a:latin typeface="Calibri" panose="020F0502020204030204" pitchFamily="34" charset="0"/>
              </a:rPr>
              <a:t>Fraction of all deaths assigned to non-specific causes in Greece by year in females ages 15-49.</a:t>
            </a:r>
            <a:r>
              <a:rPr lang="en-US" sz="1400" dirty="0">
                <a:solidFill>
                  <a:schemeClr val="accent6">
                    <a:lumMod val="60000"/>
                    <a:lumOff val="40000"/>
                  </a:schemeClr>
                </a:solidFill>
                <a:latin typeface="Calibri" panose="020F0502020204030204" pitchFamily="34" charset="0"/>
              </a:rPr>
              <a:t> </a:t>
            </a:r>
          </a:p>
        </p:txBody>
      </p:sp>
    </p:spTree>
    <p:extLst>
      <p:ext uri="{BB962C8B-B14F-4D97-AF65-F5344CB8AC3E}">
        <p14:creationId xmlns:p14="http://schemas.microsoft.com/office/powerpoint/2010/main" val="67695060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95250"/>
            <a:ext cx="8191500" cy="660400"/>
          </a:xfrm>
        </p:spPr>
        <p:txBody>
          <a:bodyPr/>
          <a:lstStyle/>
          <a:p>
            <a:r>
              <a:rPr lang="en-US" sz="4000" dirty="0">
                <a:latin typeface="Cambria" panose="02040503050406030204" pitchFamily="18" charset="0"/>
              </a:rPr>
              <a:t>Maternal mortality </a:t>
            </a:r>
            <a:r>
              <a:rPr lang="en-US" sz="4000" dirty="0" smtClean="0">
                <a:latin typeface="Cambria" panose="02040503050406030204" pitchFamily="18" charset="0"/>
              </a:rPr>
              <a:t>globally</a:t>
            </a:r>
            <a:endParaRPr lang="en-US" sz="40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7026E812-5D4A-4866-B347-B04EBAC3A896}" type="slidenum">
              <a:rPr lang="en-US" smtClean="0"/>
              <a:pPr/>
              <a:t>16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733425"/>
            <a:ext cx="4362450"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675238" y="5560141"/>
            <a:ext cx="428440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25923" y="5504145"/>
            <a:ext cx="3711677" cy="369332"/>
          </a:xfrm>
          <a:prstGeom prst="rect">
            <a:avLst/>
          </a:prstGeom>
          <a:noFill/>
        </p:spPr>
        <p:txBody>
          <a:bodyPr wrap="square" rtlCol="0">
            <a:spAutoFit/>
          </a:bodyPr>
          <a:lstStyle/>
          <a:p>
            <a:pPr algn="ctr">
              <a:spcBef>
                <a:spcPts val="54"/>
              </a:spcBef>
              <a:buClr>
                <a:schemeClr val="accent1"/>
              </a:buClr>
              <a:buSzPct val="110000"/>
            </a:pPr>
            <a:r>
              <a:rPr lang="en-US" b="1" dirty="0" smtClean="0">
                <a:ln w="9525">
                  <a:solidFill>
                    <a:srgbClr val="7030A0"/>
                  </a:solidFill>
                  <a:prstDash val="solid"/>
                </a:ln>
                <a:solidFill>
                  <a:schemeClr val="accent6">
                    <a:lumMod val="40000"/>
                    <a:lumOff val="60000"/>
                  </a:schemeClr>
                </a:solidFill>
                <a:latin typeface="Calibri" panose="020F0502020204030204" pitchFamily="34" charset="0"/>
              </a:rPr>
              <a:t>-5.5% = MDG5 achievement rate</a:t>
            </a:r>
          </a:p>
        </p:txBody>
      </p:sp>
      <p:sp>
        <p:nvSpPr>
          <p:cNvPr id="5" name="Content Placeholder 4"/>
          <p:cNvSpPr>
            <a:spLocks noGrp="1"/>
          </p:cNvSpPr>
          <p:nvPr>
            <p:ph idx="1"/>
          </p:nvPr>
        </p:nvSpPr>
        <p:spPr>
          <a:xfrm>
            <a:off x="117987" y="930275"/>
            <a:ext cx="4557251" cy="5122862"/>
          </a:xfrm>
        </p:spPr>
        <p:txBody>
          <a:bodyPr/>
          <a:lstStyle/>
          <a:p>
            <a:pPr marL="457200" indent="-457200">
              <a:spcBef>
                <a:spcPts val="600"/>
              </a:spcBef>
              <a:buFont typeface="+mj-lt"/>
              <a:buAutoNum type="alphaUcPeriod"/>
            </a:pPr>
            <a:r>
              <a:rPr lang="en-US" sz="2000" dirty="0" smtClean="0">
                <a:solidFill>
                  <a:schemeClr val="tx1">
                    <a:lumMod val="75000"/>
                  </a:schemeClr>
                </a:solidFill>
                <a:latin typeface="Calibri" panose="020F0502020204030204" pitchFamily="34" charset="0"/>
                <a:cs typeface="Calibri" panose="020F0502020204030204" pitchFamily="34" charset="0"/>
              </a:rPr>
              <a:t>Global deaths in 1990 were     376,034 (</a:t>
            </a:r>
            <a:r>
              <a:rPr lang="en-US" sz="2000" dirty="0" smtClean="0">
                <a:latin typeface="Calibri" panose="020F0502020204030204" pitchFamily="34" charset="0"/>
              </a:rPr>
              <a:t>343,483 </a:t>
            </a:r>
            <a:r>
              <a:rPr lang="en-US" sz="2000" dirty="0">
                <a:latin typeface="Calibri" panose="020F0502020204030204" pitchFamily="34" charset="0"/>
              </a:rPr>
              <a:t>to 407,574</a:t>
            </a:r>
            <a:r>
              <a:rPr lang="en-US" sz="2000" dirty="0" smtClean="0">
                <a:latin typeface="Calibri" panose="020F0502020204030204" pitchFamily="34" charset="0"/>
              </a:rPr>
              <a:t>), then 292,982 </a:t>
            </a:r>
            <a:r>
              <a:rPr lang="en-US" sz="2000" dirty="0">
                <a:latin typeface="Calibri" panose="020F0502020204030204" pitchFamily="34" charset="0"/>
              </a:rPr>
              <a:t>(261,017 to 327,792) in </a:t>
            </a:r>
            <a:r>
              <a:rPr lang="en-US" sz="2000" dirty="0" smtClean="0">
                <a:latin typeface="Calibri" panose="020F0502020204030204" pitchFamily="34" charset="0"/>
              </a:rPr>
              <a:t>2013.</a:t>
            </a:r>
          </a:p>
          <a:p>
            <a:pPr marL="792163" lvl="1" indent="-457200">
              <a:spcBef>
                <a:spcPts val="600"/>
              </a:spcBef>
            </a:pPr>
            <a:r>
              <a:rPr lang="en-US" sz="1800" b="1" i="1" dirty="0" smtClean="0">
                <a:latin typeface="Calibri" panose="020F0502020204030204" pitchFamily="34" charset="0"/>
              </a:rPr>
              <a:t>Over </a:t>
            </a:r>
            <a:r>
              <a:rPr lang="en-US" sz="1800" b="1" i="1" dirty="0">
                <a:latin typeface="Calibri" panose="020F0502020204030204" pitchFamily="34" charset="0"/>
              </a:rPr>
              <a:t>99% of all maternal deaths </a:t>
            </a:r>
            <a:r>
              <a:rPr lang="en-US" sz="1800" b="1" i="1" dirty="0" smtClean="0">
                <a:latin typeface="Calibri" panose="020F0502020204030204" pitchFamily="34" charset="0"/>
              </a:rPr>
              <a:t>   are </a:t>
            </a:r>
            <a:r>
              <a:rPr lang="en-US" sz="1800" b="1" i="1" dirty="0">
                <a:latin typeface="Calibri" panose="020F0502020204030204" pitchFamily="34" charset="0"/>
              </a:rPr>
              <a:t>in developing countries</a:t>
            </a:r>
            <a:r>
              <a:rPr lang="en-US" sz="1800" dirty="0">
                <a:latin typeface="Calibri" panose="020F0502020204030204" pitchFamily="34" charset="0"/>
              </a:rPr>
              <a:t>.</a:t>
            </a:r>
            <a:endParaRPr lang="en-US" sz="1800" dirty="0" smtClean="0">
              <a:latin typeface="Calibri" panose="020F0502020204030204" pitchFamily="34" charset="0"/>
            </a:endParaRPr>
          </a:p>
          <a:p>
            <a:pPr marL="457200" indent="-457200">
              <a:spcBef>
                <a:spcPts val="600"/>
              </a:spcBef>
              <a:buFont typeface="+mj-lt"/>
              <a:buAutoNum type="alphaUcPeriod"/>
            </a:pPr>
            <a:endParaRPr lang="en-US" sz="2000" dirty="0" smtClean="0">
              <a:latin typeface="Calibri" panose="020F0502020204030204" pitchFamily="34" charset="0"/>
            </a:endParaRPr>
          </a:p>
          <a:p>
            <a:pPr marL="457200" indent="-457200">
              <a:spcBef>
                <a:spcPts val="600"/>
              </a:spcBef>
              <a:buFont typeface="+mj-lt"/>
              <a:buAutoNum type="alphaUcPeriod"/>
            </a:pPr>
            <a:r>
              <a:rPr lang="en-US" sz="2000" dirty="0" smtClean="0">
                <a:latin typeface="Calibri" panose="020F0502020204030204" pitchFamily="34" charset="0"/>
              </a:rPr>
              <a:t>Global </a:t>
            </a:r>
            <a:r>
              <a:rPr lang="en-US" sz="2000" dirty="0">
                <a:latin typeface="Calibri" panose="020F0502020204030204" pitchFamily="34" charset="0"/>
              </a:rPr>
              <a:t>MMR </a:t>
            </a:r>
            <a:r>
              <a:rPr lang="en-US" sz="2000" dirty="0" smtClean="0">
                <a:latin typeface="Calibri" panose="020F0502020204030204" pitchFamily="34" charset="0"/>
              </a:rPr>
              <a:t>decreased from  283.2 </a:t>
            </a:r>
            <a:r>
              <a:rPr lang="en-US" sz="2000" dirty="0">
                <a:latin typeface="Calibri" panose="020F0502020204030204" pitchFamily="34" charset="0"/>
              </a:rPr>
              <a:t>(258.6 to 306.9) </a:t>
            </a:r>
            <a:r>
              <a:rPr lang="en-US" sz="2000" dirty="0" smtClean="0">
                <a:latin typeface="Calibri" panose="020F0502020204030204" pitchFamily="34" charset="0"/>
              </a:rPr>
              <a:t>in 1990 to 209.1 </a:t>
            </a:r>
            <a:r>
              <a:rPr lang="en-US" sz="2000" dirty="0">
                <a:latin typeface="Calibri" panose="020F0502020204030204" pitchFamily="34" charset="0"/>
              </a:rPr>
              <a:t>(186.3 to 233.9</a:t>
            </a:r>
            <a:r>
              <a:rPr lang="en-US" sz="2000" dirty="0" smtClean="0">
                <a:latin typeface="Calibri" panose="020F0502020204030204" pitchFamily="34" charset="0"/>
              </a:rPr>
              <a:t>) in 2013.</a:t>
            </a:r>
          </a:p>
          <a:p>
            <a:pPr marL="792163" lvl="1" indent="-457200">
              <a:spcBef>
                <a:spcPts val="600"/>
              </a:spcBef>
            </a:pPr>
            <a:r>
              <a:rPr lang="en-US" sz="1800" dirty="0" smtClean="0">
                <a:latin typeface="Calibri" panose="020F0502020204030204" pitchFamily="34" charset="0"/>
              </a:rPr>
              <a:t>Annual </a:t>
            </a:r>
            <a:r>
              <a:rPr lang="en-US" sz="1800" dirty="0">
                <a:latin typeface="Calibri" panose="020F0502020204030204" pitchFamily="34" charset="0"/>
              </a:rPr>
              <a:t>rate of change was </a:t>
            </a:r>
            <a:r>
              <a:rPr lang="en-US" sz="1800" dirty="0" smtClean="0">
                <a:latin typeface="Calibri" panose="020F0502020204030204" pitchFamily="34" charset="0"/>
              </a:rPr>
              <a:t>                   </a:t>
            </a:r>
            <a:r>
              <a:rPr lang="en-US" sz="1800" b="1" i="1" dirty="0" smtClean="0">
                <a:latin typeface="Calibri" panose="020F0502020204030204" pitchFamily="34" charset="0"/>
              </a:rPr>
              <a:t>-</a:t>
            </a:r>
            <a:r>
              <a:rPr lang="en-US" sz="1800" b="1" i="1" dirty="0">
                <a:latin typeface="Calibri" panose="020F0502020204030204" pitchFamily="34" charset="0"/>
              </a:rPr>
              <a:t>1.3% </a:t>
            </a:r>
            <a:r>
              <a:rPr lang="en-US" sz="1800" b="1" i="1" dirty="0" smtClean="0">
                <a:latin typeface="Calibri" panose="020F0502020204030204" pitchFamily="34" charset="0"/>
              </a:rPr>
              <a:t>(-</a:t>
            </a:r>
            <a:r>
              <a:rPr lang="en-US" sz="1800" b="1" i="1" dirty="0">
                <a:latin typeface="Calibri" panose="020F0502020204030204" pitchFamily="34" charset="0"/>
              </a:rPr>
              <a:t>1.9 to -0.8) </a:t>
            </a:r>
            <a:r>
              <a:rPr lang="en-US" sz="1800" dirty="0">
                <a:latin typeface="Calibri" panose="020F0502020204030204" pitchFamily="34" charset="0"/>
              </a:rPr>
              <a:t>over this </a:t>
            </a:r>
            <a:r>
              <a:rPr lang="en-US" sz="1800" dirty="0" smtClean="0">
                <a:latin typeface="Calibri" panose="020F0502020204030204" pitchFamily="34" charset="0"/>
              </a:rPr>
              <a:t>time.</a:t>
            </a:r>
          </a:p>
          <a:p>
            <a:pPr marL="792163" lvl="1" indent="-457200">
              <a:spcBef>
                <a:spcPts val="600"/>
              </a:spcBef>
            </a:pPr>
            <a:r>
              <a:rPr lang="en-US" sz="1800" dirty="0" smtClean="0">
                <a:latin typeface="Calibri" panose="020F0502020204030204" pitchFamily="34" charset="0"/>
              </a:rPr>
              <a:t>This </a:t>
            </a:r>
            <a:r>
              <a:rPr lang="en-US" sz="1800" dirty="0">
                <a:latin typeface="Calibri" panose="020F0502020204030204" pitchFamily="34" charset="0"/>
              </a:rPr>
              <a:t>is well shy of the </a:t>
            </a:r>
            <a:r>
              <a:rPr lang="en-US" sz="1800" dirty="0" smtClean="0">
                <a:latin typeface="Calibri" panose="020F0502020204030204" pitchFamily="34" charset="0"/>
              </a:rPr>
              <a:t>-5.5</a:t>
            </a:r>
            <a:r>
              <a:rPr lang="en-US" sz="1800" dirty="0">
                <a:latin typeface="Calibri" panose="020F0502020204030204" pitchFamily="34" charset="0"/>
              </a:rPr>
              <a:t>% annual </a:t>
            </a:r>
            <a:r>
              <a:rPr lang="en-US" sz="1800" dirty="0" smtClean="0">
                <a:latin typeface="Calibri" panose="020F0502020204030204" pitchFamily="34" charset="0"/>
              </a:rPr>
              <a:t>change needed </a:t>
            </a:r>
            <a:r>
              <a:rPr lang="en-US" sz="1800" dirty="0">
                <a:latin typeface="Calibri" panose="020F0502020204030204" pitchFamily="34" charset="0"/>
              </a:rPr>
              <a:t>to achieve MDG5, though there is evidence of recent acceleration</a:t>
            </a:r>
            <a:r>
              <a:rPr lang="en-US" sz="1800" dirty="0" smtClean="0">
                <a:latin typeface="Calibri" panose="020F0502020204030204" pitchFamily="34" charset="0"/>
              </a:rPr>
              <a:t>.</a:t>
            </a:r>
          </a:p>
        </p:txBody>
      </p:sp>
    </p:spTree>
    <p:extLst>
      <p:ext uri="{BB962C8B-B14F-4D97-AF65-F5344CB8AC3E}">
        <p14:creationId xmlns:p14="http://schemas.microsoft.com/office/powerpoint/2010/main" val="399466481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Maternal Mortality Ratio in 1990</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17</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2816"/>
            <a:ext cx="9144000" cy="533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28514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rPr>
              <a:t>Maternal Mortality Ratio </a:t>
            </a:r>
            <a:r>
              <a:rPr lang="en-US" dirty="0" smtClean="0">
                <a:latin typeface="Cambria" panose="02040503050406030204" pitchFamily="18" charset="0"/>
              </a:rPr>
              <a:t>in 2013</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47751" y="965200"/>
            <a:ext cx="9086427" cy="5321300"/>
          </a:xfrm>
          <a:prstGeom prst="rect">
            <a:avLst/>
          </a:prstGeom>
        </p:spPr>
      </p:pic>
    </p:spTree>
    <p:extLst>
      <p:ext uri="{BB962C8B-B14F-4D97-AF65-F5344CB8AC3E}">
        <p14:creationId xmlns:p14="http://schemas.microsoft.com/office/powerpoint/2010/main" val="9976338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rPr>
              <a:t>Maternal mortality findings</a:t>
            </a:r>
          </a:p>
        </p:txBody>
      </p:sp>
      <p:sp>
        <p:nvSpPr>
          <p:cNvPr id="4" name="Slide Number Placeholder 3"/>
          <p:cNvSpPr>
            <a:spLocks noGrp="1"/>
          </p:cNvSpPr>
          <p:nvPr>
            <p:ph type="sldNum" sz="quarter" idx="10"/>
          </p:nvPr>
        </p:nvSpPr>
        <p:spPr/>
        <p:txBody>
          <a:bodyPr/>
          <a:lstStyle/>
          <a:p>
            <a:fld id="{7026E812-5D4A-4866-B347-B04EBAC3A896}" type="slidenum">
              <a:rPr lang="en-US" smtClean="0"/>
              <a:pPr/>
              <a:t>19</a:t>
            </a:fld>
            <a:endParaRPr lang="en-US"/>
          </a:p>
        </p:txBody>
      </p:sp>
      <p:sp>
        <p:nvSpPr>
          <p:cNvPr id="5" name="Content Placeholder 4"/>
          <p:cNvSpPr>
            <a:spLocks noGrp="1"/>
          </p:cNvSpPr>
          <p:nvPr>
            <p:ph idx="1"/>
          </p:nvPr>
        </p:nvSpPr>
        <p:spPr>
          <a:xfrm>
            <a:off x="215900" y="1003301"/>
            <a:ext cx="8623300" cy="5122862"/>
          </a:xfrm>
        </p:spPr>
        <p:txBody>
          <a:bodyPr/>
          <a:lstStyle/>
          <a:p>
            <a:pPr marL="457200" indent="-457200">
              <a:buAutoNum type="arabicPeriod"/>
            </a:pPr>
            <a:r>
              <a:rPr lang="en-US" sz="2400" dirty="0">
                <a:latin typeface="Calibri" panose="020F0502020204030204" pitchFamily="34" charset="0"/>
              </a:rPr>
              <a:t>MMR is highest in the oldest age groups and lowest in women aged 20 to 29. Statistically significant decreases in MMR were seen in all age groups between 1990 and 2013.</a:t>
            </a:r>
            <a:endParaRPr lang="en-US" sz="2400" dirty="0" smtClean="0">
              <a:latin typeface="Calibri" panose="020F0502020204030204" pitchFamily="34" charset="0"/>
            </a:endParaRPr>
          </a:p>
          <a:p>
            <a:pPr marL="457200" indent="-457200">
              <a:buAutoNum type="arabicPeriod"/>
            </a:pPr>
            <a:endParaRPr lang="en-US" sz="2400" dirty="0">
              <a:solidFill>
                <a:schemeClr val="tx1">
                  <a:lumMod val="75000"/>
                </a:schemeClr>
              </a:solidFill>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2309813"/>
            <a:ext cx="657225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7680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7026E812-5D4A-4866-B347-B04EBAC3A896}" type="slidenum">
              <a:rPr lang="en-US" smtClean="0"/>
              <a:pPr/>
              <a:t>2</a:t>
            </a:fld>
            <a:endParaRPr lang="en-US"/>
          </a:p>
        </p:txBody>
      </p:sp>
      <p:sp>
        <p:nvSpPr>
          <p:cNvPr id="5" name="Content Placeholder 4"/>
          <p:cNvSpPr>
            <a:spLocks noGrp="1"/>
          </p:cNvSpPr>
          <p:nvPr>
            <p:ph idx="1"/>
          </p:nvPr>
        </p:nvSpPr>
        <p:spPr>
          <a:xfrm>
            <a:off x="1003300" y="1323339"/>
            <a:ext cx="7683500" cy="4802823"/>
          </a:xfrm>
        </p:spPr>
        <p:txBody>
          <a:bodyPr/>
          <a:lstStyle/>
          <a:p>
            <a:pPr marL="457200" indent="-457200">
              <a:buClr>
                <a:srgbClr val="FFFF00"/>
              </a:buClr>
              <a:buFontTx/>
              <a:buAutoNum type="arabicPeriod"/>
            </a:pPr>
            <a:r>
              <a:rPr lang="en-US" sz="2800" dirty="0">
                <a:solidFill>
                  <a:schemeClr val="bg1"/>
                </a:solidFill>
                <a:latin typeface="Calibri" panose="020F0502020204030204" pitchFamily="34" charset="0"/>
              </a:rPr>
              <a:t>General themes of the Global Burden of Disease (GBD) project</a:t>
            </a:r>
            <a:endParaRPr lang="en-US" sz="2800" dirty="0">
              <a:solidFill>
                <a:schemeClr val="bg1"/>
              </a:solidFill>
              <a:latin typeface="Calibri" panose="020F0502020204030204" pitchFamily="34" charset="0"/>
              <a:cs typeface="Calibri" panose="020F0502020204030204" pitchFamily="34" charset="0"/>
            </a:endParaRPr>
          </a:p>
          <a:p>
            <a:pPr marL="457200" indent="-457200">
              <a:buClr>
                <a:srgbClr val="FFFF00"/>
              </a:buClr>
              <a:buAutoNum type="arabicPeriod"/>
            </a:pPr>
            <a:r>
              <a:rPr lang="en-US" sz="2800" dirty="0" smtClean="0">
                <a:solidFill>
                  <a:schemeClr val="bg1"/>
                </a:solidFill>
                <a:latin typeface="Calibri" panose="020F0502020204030204" pitchFamily="34" charset="0"/>
              </a:rPr>
              <a:t>Maternal </a:t>
            </a:r>
            <a:r>
              <a:rPr lang="en-US" sz="2800" dirty="0">
                <a:solidFill>
                  <a:schemeClr val="bg1"/>
                </a:solidFill>
                <a:latin typeface="Calibri" panose="020F0502020204030204" pitchFamily="34" charset="0"/>
              </a:rPr>
              <a:t>mortality and progress toward Millennium </a:t>
            </a:r>
            <a:r>
              <a:rPr lang="en-US" sz="2800" dirty="0" smtClean="0">
                <a:solidFill>
                  <a:schemeClr val="bg1"/>
                </a:solidFill>
                <a:latin typeface="Calibri" panose="020F0502020204030204" pitchFamily="34" charset="0"/>
              </a:rPr>
              <a:t>Development Goal (MDG) </a:t>
            </a:r>
            <a:r>
              <a:rPr lang="en-US" sz="2800" dirty="0">
                <a:solidFill>
                  <a:schemeClr val="bg1"/>
                </a:solidFill>
                <a:latin typeface="Calibri" panose="020F0502020204030204" pitchFamily="34" charset="0"/>
              </a:rPr>
              <a:t>5</a:t>
            </a:r>
            <a:endParaRPr lang="en-US" sz="2800" dirty="0" smtClean="0">
              <a:solidFill>
                <a:schemeClr val="bg1"/>
              </a:solidFill>
              <a:latin typeface="Calibri" panose="020F0502020204030204" pitchFamily="34" charset="0"/>
              <a:cs typeface="Calibri" panose="020F0502020204030204" pitchFamily="34" charset="0"/>
            </a:endParaRPr>
          </a:p>
          <a:p>
            <a:pPr marL="457200" indent="-457200">
              <a:buClr>
                <a:srgbClr val="FFFF00"/>
              </a:buClr>
              <a:buAutoNum type="arabicPeriod"/>
            </a:pPr>
            <a:r>
              <a:rPr lang="en-US" sz="2800" dirty="0">
                <a:solidFill>
                  <a:schemeClr val="bg1"/>
                </a:solidFill>
                <a:latin typeface="Calibri" panose="020F0502020204030204" pitchFamily="34" charset="0"/>
                <a:cs typeface="Calibri" panose="020F0502020204030204" pitchFamily="34" charset="0"/>
              </a:rPr>
              <a:t>Maternal mortality </a:t>
            </a:r>
            <a:r>
              <a:rPr lang="en-US" sz="2800" dirty="0" smtClean="0">
                <a:solidFill>
                  <a:schemeClr val="bg1"/>
                </a:solidFill>
                <a:latin typeface="Calibri" panose="020F0502020204030204" pitchFamily="34" charset="0"/>
                <a:cs typeface="Calibri" panose="020F0502020204030204" pitchFamily="34" charset="0"/>
              </a:rPr>
              <a:t>in </a:t>
            </a:r>
            <a:r>
              <a:rPr lang="en-US" sz="2800" dirty="0">
                <a:solidFill>
                  <a:schemeClr val="bg1"/>
                </a:solidFill>
                <a:latin typeface="Calibri" panose="020F0502020204030204" pitchFamily="34" charset="0"/>
                <a:cs typeface="Calibri" panose="020F0502020204030204" pitchFamily="34" charset="0"/>
              </a:rPr>
              <a:t>the United </a:t>
            </a:r>
            <a:r>
              <a:rPr lang="en-US" sz="2800" dirty="0" smtClean="0">
                <a:solidFill>
                  <a:schemeClr val="bg1"/>
                </a:solidFill>
                <a:latin typeface="Calibri" panose="020F0502020204030204" pitchFamily="34" charset="0"/>
                <a:cs typeface="Calibri" panose="020F0502020204030204" pitchFamily="34" charset="0"/>
              </a:rPr>
              <a:t>States</a:t>
            </a:r>
          </a:p>
          <a:p>
            <a:pPr marL="457200" indent="-457200">
              <a:buClr>
                <a:srgbClr val="FFFF00"/>
              </a:buClr>
              <a:buAutoNum type="arabicPeriod"/>
            </a:pPr>
            <a:r>
              <a:rPr lang="en-US" sz="2800" dirty="0" smtClean="0">
                <a:solidFill>
                  <a:schemeClr val="bg1"/>
                </a:solidFill>
                <a:latin typeface="Calibri" panose="020F0502020204030204" pitchFamily="34" charset="0"/>
                <a:cs typeface="Calibri" panose="020F0502020204030204" pitchFamily="34" charset="0"/>
              </a:rPr>
              <a:t>Child mortality in the United States</a:t>
            </a:r>
          </a:p>
        </p:txBody>
      </p:sp>
      <p:sp>
        <p:nvSpPr>
          <p:cNvPr id="6" name="Right Arrow 5"/>
          <p:cNvSpPr/>
          <p:nvPr/>
        </p:nvSpPr>
        <p:spPr>
          <a:xfrm>
            <a:off x="80010" y="1409065"/>
            <a:ext cx="812800" cy="444500"/>
          </a:xfrm>
          <a:prstGeom prst="rightArrow">
            <a:avLst/>
          </a:prstGeom>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563472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428"/>
            <a:ext cx="8191500" cy="660400"/>
          </a:xfrm>
        </p:spPr>
        <p:txBody>
          <a:bodyPr/>
          <a:lstStyle/>
          <a:p>
            <a:r>
              <a:rPr lang="en-US" sz="4600" dirty="0" smtClean="0">
                <a:ln w="6600">
                  <a:solidFill>
                    <a:schemeClr val="accent2"/>
                  </a:solidFill>
                  <a:prstDash val="solid"/>
                </a:ln>
                <a:solidFill>
                  <a:srgbClr val="FFFF00"/>
                </a:solidFill>
                <a:effectLst>
                  <a:outerShdw dist="38100" dir="2700000" algn="tl" rotWithShape="0">
                    <a:schemeClr val="accent2"/>
                  </a:outerShdw>
                </a:effectLst>
                <a:latin typeface="Cambria" panose="02040503050406030204" pitchFamily="18" charset="0"/>
              </a:rPr>
              <a:t>Study Conclusions</a:t>
            </a:r>
            <a:endParaRPr lang="en-US" sz="4600" dirty="0">
              <a:ln w="6600">
                <a:solidFill>
                  <a:schemeClr val="accent2"/>
                </a:solidFill>
                <a:prstDash val="solid"/>
              </a:ln>
              <a:solidFill>
                <a:srgbClr val="FFFF00"/>
              </a:solidFill>
              <a:effectLst>
                <a:outerShdw dist="38100" dir="2700000" algn="tl" rotWithShape="0">
                  <a:schemeClr val="accent2"/>
                </a:outerShdw>
              </a:effectLst>
              <a:latin typeface="Cambria" panose="02040503050406030204" pitchFamily="18" charset="0"/>
            </a:endParaRPr>
          </a:p>
        </p:txBody>
      </p:sp>
      <p:sp>
        <p:nvSpPr>
          <p:cNvPr id="3" name="Content Placeholder 2"/>
          <p:cNvSpPr>
            <a:spLocks noGrp="1"/>
          </p:cNvSpPr>
          <p:nvPr>
            <p:ph idx="1"/>
          </p:nvPr>
        </p:nvSpPr>
        <p:spPr>
          <a:xfrm>
            <a:off x="155678" y="884903"/>
            <a:ext cx="8686800" cy="4983163"/>
          </a:xfrm>
        </p:spPr>
        <p:txBody>
          <a:bodyPr/>
          <a:lstStyle/>
          <a:p>
            <a:pPr marL="468312" indent="-457200">
              <a:buClr>
                <a:schemeClr val="accent1">
                  <a:lumMod val="75000"/>
                </a:schemeClr>
              </a:buClr>
              <a:buFont typeface="+mj-lt"/>
              <a:buAutoNum type="arabicPeriod"/>
            </a:pPr>
            <a:r>
              <a:rPr lang="en-US" sz="2100" dirty="0" smtClean="0">
                <a:solidFill>
                  <a:schemeClr val="tx2"/>
                </a:solidFill>
                <a:latin typeface="Calibri" panose="020F0502020204030204" pitchFamily="34" charset="0"/>
              </a:rPr>
              <a:t>16 </a:t>
            </a:r>
            <a:r>
              <a:rPr lang="en-US" sz="2100" dirty="0">
                <a:solidFill>
                  <a:schemeClr val="tx2"/>
                </a:solidFill>
                <a:latin typeface="Calibri" panose="020F0502020204030204" pitchFamily="34" charset="0"/>
              </a:rPr>
              <a:t>countries will achieve MDG5 (7 are developing. 7/138 = 5.1% of all developing countries</a:t>
            </a:r>
            <a:r>
              <a:rPr lang="en-US" sz="2100" dirty="0" smtClean="0">
                <a:solidFill>
                  <a:schemeClr val="tx2"/>
                </a:solidFill>
                <a:latin typeface="Calibri" panose="020F0502020204030204" pitchFamily="34" charset="0"/>
              </a:rPr>
              <a:t>). </a:t>
            </a:r>
          </a:p>
          <a:p>
            <a:pPr marL="468312" indent="-457200">
              <a:buClr>
                <a:schemeClr val="accent1">
                  <a:lumMod val="75000"/>
                </a:schemeClr>
              </a:buClr>
              <a:buFont typeface="+mj-lt"/>
              <a:buAutoNum type="arabicPeriod"/>
            </a:pPr>
            <a:r>
              <a:rPr lang="en-US" sz="2100" dirty="0" smtClean="0">
                <a:solidFill>
                  <a:schemeClr val="tx2"/>
                </a:solidFill>
                <a:latin typeface="Calibri" panose="020F0502020204030204" pitchFamily="34" charset="0"/>
              </a:rPr>
              <a:t>East, Southeast, and South </a:t>
            </a:r>
            <a:r>
              <a:rPr lang="en-US" sz="2100" dirty="0">
                <a:solidFill>
                  <a:schemeClr val="tx2"/>
                </a:solidFill>
                <a:latin typeface="Calibri" panose="020F0502020204030204" pitchFamily="34" charset="0"/>
              </a:rPr>
              <a:t>Asia improved </a:t>
            </a:r>
            <a:r>
              <a:rPr lang="en-US" sz="2100" dirty="0" smtClean="0">
                <a:solidFill>
                  <a:schemeClr val="tx2"/>
                </a:solidFill>
                <a:latin typeface="Calibri" panose="020F0502020204030204" pitchFamily="34" charset="0"/>
              </a:rPr>
              <a:t>consistently. </a:t>
            </a:r>
            <a:endParaRPr lang="en-US" sz="2100" dirty="0">
              <a:solidFill>
                <a:schemeClr val="tx2"/>
              </a:solidFill>
              <a:latin typeface="Calibri" panose="020F0502020204030204" pitchFamily="34" charset="0"/>
            </a:endParaRPr>
          </a:p>
          <a:p>
            <a:pPr marL="468312" indent="-457200">
              <a:buClr>
                <a:schemeClr val="accent1">
                  <a:lumMod val="75000"/>
                </a:schemeClr>
              </a:buClr>
              <a:buFont typeface="+mj-lt"/>
              <a:buAutoNum type="arabicPeriod"/>
            </a:pPr>
            <a:r>
              <a:rPr lang="en-US" sz="2100" dirty="0" smtClean="0">
                <a:solidFill>
                  <a:schemeClr val="tx2"/>
                </a:solidFill>
                <a:latin typeface="Calibri" panose="020F0502020204030204" pitchFamily="34" charset="0"/>
              </a:rPr>
              <a:t>MMR in most </a:t>
            </a:r>
            <a:r>
              <a:rPr lang="en-US" sz="2100" dirty="0">
                <a:solidFill>
                  <a:schemeClr val="tx2"/>
                </a:solidFill>
                <a:latin typeface="Calibri" panose="020F0502020204030204" pitchFamily="34" charset="0"/>
              </a:rPr>
              <a:t>of </a:t>
            </a:r>
            <a:r>
              <a:rPr lang="en-US" sz="2100" dirty="0" smtClean="0">
                <a:solidFill>
                  <a:schemeClr val="tx2"/>
                </a:solidFill>
                <a:latin typeface="Calibri" panose="020F0502020204030204" pitchFamily="34" charset="0"/>
              </a:rPr>
              <a:t>sub-Saharan </a:t>
            </a:r>
            <a:r>
              <a:rPr lang="en-US" sz="2100" dirty="0">
                <a:solidFill>
                  <a:schemeClr val="tx2"/>
                </a:solidFill>
                <a:latin typeface="Calibri" panose="020F0502020204030204" pitchFamily="34" charset="0"/>
              </a:rPr>
              <a:t>A</a:t>
            </a:r>
            <a:r>
              <a:rPr lang="en-US" sz="2100" dirty="0" smtClean="0">
                <a:solidFill>
                  <a:schemeClr val="tx2"/>
                </a:solidFill>
                <a:latin typeface="Calibri" panose="020F0502020204030204" pitchFamily="34" charset="0"/>
              </a:rPr>
              <a:t>frica </a:t>
            </a:r>
            <a:r>
              <a:rPr lang="en-US" sz="2100" dirty="0">
                <a:solidFill>
                  <a:schemeClr val="tx2"/>
                </a:solidFill>
                <a:latin typeface="Calibri" panose="020F0502020204030204" pitchFamily="34" charset="0"/>
              </a:rPr>
              <a:t>increased in </a:t>
            </a:r>
            <a:r>
              <a:rPr lang="en-US" sz="2100" dirty="0" smtClean="0">
                <a:solidFill>
                  <a:schemeClr val="tx2"/>
                </a:solidFill>
                <a:latin typeface="Calibri" panose="020F0502020204030204" pitchFamily="34" charset="0"/>
              </a:rPr>
              <a:t>the 1990s </a:t>
            </a:r>
            <a:r>
              <a:rPr lang="en-US" sz="2100" dirty="0">
                <a:solidFill>
                  <a:schemeClr val="tx2"/>
                </a:solidFill>
                <a:latin typeface="Calibri" panose="020F0502020204030204" pitchFamily="34" charset="0"/>
              </a:rPr>
              <a:t>before big, accelerating decreases that started after </a:t>
            </a:r>
            <a:r>
              <a:rPr lang="en-US" sz="2100" dirty="0" smtClean="0">
                <a:solidFill>
                  <a:schemeClr val="tx2"/>
                </a:solidFill>
                <a:latin typeface="Calibri" panose="020F0502020204030204" pitchFamily="34" charset="0"/>
              </a:rPr>
              <a:t>2000.</a:t>
            </a:r>
            <a:endParaRPr lang="en-US" sz="2100" dirty="0">
              <a:solidFill>
                <a:schemeClr val="tx2"/>
              </a:solidFill>
              <a:latin typeface="Calibri" panose="020F0502020204030204" pitchFamily="34" charset="0"/>
            </a:endParaRPr>
          </a:p>
          <a:p>
            <a:pPr marL="468312" indent="-457200">
              <a:buClr>
                <a:schemeClr val="accent1">
                  <a:lumMod val="75000"/>
                </a:schemeClr>
              </a:buClr>
              <a:buFont typeface="+mj-lt"/>
              <a:buAutoNum type="arabicPeriod"/>
            </a:pPr>
            <a:r>
              <a:rPr lang="en-US" sz="2100" dirty="0">
                <a:solidFill>
                  <a:schemeClr val="tx2"/>
                </a:solidFill>
                <a:latin typeface="Calibri" panose="020F0502020204030204" pitchFamily="34" charset="0"/>
              </a:rPr>
              <a:t>Parts of </a:t>
            </a:r>
            <a:r>
              <a:rPr lang="en-US" sz="2100" dirty="0" smtClean="0">
                <a:solidFill>
                  <a:schemeClr val="tx2"/>
                </a:solidFill>
                <a:latin typeface="Calibri" panose="020F0502020204030204" pitchFamily="34" charset="0"/>
              </a:rPr>
              <a:t>west </a:t>
            </a:r>
            <a:r>
              <a:rPr lang="en-US" sz="2100" dirty="0">
                <a:solidFill>
                  <a:schemeClr val="tx2"/>
                </a:solidFill>
                <a:latin typeface="Calibri" panose="020F0502020204030204" pitchFamily="34" charset="0"/>
              </a:rPr>
              <a:t>and central Africa still have very high maternal mortality and need special focus. Countries with high mortality should focus on simple, proven interventions </a:t>
            </a:r>
            <a:r>
              <a:rPr lang="en-US" sz="2100" dirty="0" smtClean="0">
                <a:solidFill>
                  <a:schemeClr val="tx2"/>
                </a:solidFill>
                <a:latin typeface="Calibri" panose="020F0502020204030204" pitchFamily="34" charset="0"/>
              </a:rPr>
              <a:t>first.</a:t>
            </a:r>
            <a:r>
              <a:rPr lang="en-US" sz="2100" dirty="0">
                <a:solidFill>
                  <a:schemeClr val="tx2"/>
                </a:solidFill>
                <a:latin typeface="Calibri" panose="020F0502020204030204" pitchFamily="34" charset="0"/>
              </a:rPr>
              <a:t> Family planning and safe abortion services are </a:t>
            </a:r>
            <a:r>
              <a:rPr lang="en-US" sz="2100" dirty="0" smtClean="0">
                <a:solidFill>
                  <a:schemeClr val="tx2"/>
                </a:solidFill>
                <a:latin typeface="Calibri" panose="020F0502020204030204" pitchFamily="34" charset="0"/>
              </a:rPr>
              <a:t>essential.</a:t>
            </a:r>
            <a:endParaRPr lang="en-US" sz="2100" dirty="0">
              <a:solidFill>
                <a:schemeClr val="tx2"/>
              </a:solidFill>
              <a:latin typeface="Calibri" panose="020F0502020204030204" pitchFamily="34" charset="0"/>
            </a:endParaRPr>
          </a:p>
          <a:p>
            <a:pPr marL="468312" indent="-457200">
              <a:buClr>
                <a:schemeClr val="accent1">
                  <a:lumMod val="75000"/>
                </a:schemeClr>
              </a:buClr>
              <a:buFont typeface="+mj-lt"/>
              <a:buAutoNum type="arabicPeriod"/>
            </a:pPr>
            <a:r>
              <a:rPr lang="en-US" sz="2100" dirty="0">
                <a:solidFill>
                  <a:schemeClr val="tx2"/>
                </a:solidFill>
                <a:latin typeface="Calibri" panose="020F0502020204030204" pitchFamily="34" charset="0"/>
              </a:rPr>
              <a:t>Causes </a:t>
            </a:r>
            <a:r>
              <a:rPr lang="en-US" sz="2100" dirty="0" smtClean="0">
                <a:solidFill>
                  <a:schemeClr val="tx2"/>
                </a:solidFill>
                <a:latin typeface="Calibri" panose="020F0502020204030204" pitchFamily="34" charset="0"/>
              </a:rPr>
              <a:t>of death globally seem </a:t>
            </a:r>
            <a:r>
              <a:rPr lang="en-US" sz="2100" dirty="0">
                <a:solidFill>
                  <a:schemeClr val="tx2"/>
                </a:solidFill>
                <a:latin typeface="Calibri" panose="020F0502020204030204" pitchFamily="34" charset="0"/>
              </a:rPr>
              <a:t>to be shifting from those that respond to simple interventions </a:t>
            </a:r>
            <a:r>
              <a:rPr lang="en-US" sz="2100" dirty="0" smtClean="0">
                <a:solidFill>
                  <a:schemeClr val="tx2"/>
                </a:solidFill>
                <a:latin typeface="Calibri" panose="020F0502020204030204" pitchFamily="34" charset="0"/>
              </a:rPr>
              <a:t>(e.g. hemorrhage</a:t>
            </a:r>
            <a:r>
              <a:rPr lang="en-US" sz="2100" dirty="0">
                <a:solidFill>
                  <a:schemeClr val="tx2"/>
                </a:solidFill>
                <a:latin typeface="Calibri" panose="020F0502020204030204" pitchFamily="34" charset="0"/>
              </a:rPr>
              <a:t>, sepsis, obstructed labor) to those that will require improved health system performance </a:t>
            </a:r>
            <a:r>
              <a:rPr lang="en-US" sz="2100" dirty="0" smtClean="0">
                <a:solidFill>
                  <a:schemeClr val="tx2"/>
                </a:solidFill>
                <a:latin typeface="Calibri" panose="020F0502020204030204" pitchFamily="34" charset="0"/>
              </a:rPr>
              <a:t>to prevent (direct </a:t>
            </a:r>
            <a:r>
              <a:rPr lang="en-US" sz="2100" dirty="0">
                <a:solidFill>
                  <a:schemeClr val="tx2"/>
                </a:solidFill>
                <a:latin typeface="Calibri" panose="020F0502020204030204" pitchFamily="34" charset="0"/>
              </a:rPr>
              <a:t>– medical complications; indirect – </a:t>
            </a:r>
            <a:r>
              <a:rPr lang="en-US" sz="2100" dirty="0" smtClean="0">
                <a:solidFill>
                  <a:schemeClr val="tx2"/>
                </a:solidFill>
                <a:latin typeface="Calibri" panose="020F0502020204030204" pitchFamily="34" charset="0"/>
              </a:rPr>
              <a:t>NCDs; </a:t>
            </a:r>
            <a:r>
              <a:rPr lang="en-US" sz="2100" dirty="0">
                <a:solidFill>
                  <a:schemeClr val="tx2"/>
                </a:solidFill>
                <a:latin typeface="Calibri" panose="020F0502020204030204" pitchFamily="34" charset="0"/>
              </a:rPr>
              <a:t>late – women </a:t>
            </a:r>
            <a:r>
              <a:rPr lang="en-US" sz="2100" dirty="0" smtClean="0">
                <a:solidFill>
                  <a:schemeClr val="tx2"/>
                </a:solidFill>
                <a:latin typeface="Calibri" panose="020F0502020204030204" pitchFamily="34" charset="0"/>
              </a:rPr>
              <a:t>dying </a:t>
            </a:r>
            <a:r>
              <a:rPr lang="en-US" sz="2100" dirty="0">
                <a:solidFill>
                  <a:schemeClr val="tx2"/>
                </a:solidFill>
                <a:latin typeface="Calibri" panose="020F0502020204030204" pitchFamily="34" charset="0"/>
              </a:rPr>
              <a:t>from pregnancy-related complications well after the pregnancy is over</a:t>
            </a:r>
            <a:r>
              <a:rPr lang="en-US" sz="2100" dirty="0" smtClean="0">
                <a:solidFill>
                  <a:schemeClr val="tx2"/>
                </a:solidFill>
                <a:latin typeface="Calibri" panose="020F0502020204030204" pitchFamily="34" charset="0"/>
              </a:rPr>
              <a:t>.)</a:t>
            </a:r>
          </a:p>
          <a:p>
            <a:pPr marL="457200" indent="-457200">
              <a:buClr>
                <a:srgbClr val="FFFF00"/>
              </a:buClr>
              <a:buFont typeface="+mj-lt"/>
              <a:buAutoNum type="arabicPeriod"/>
            </a:pPr>
            <a:endParaRPr lang="en-US" sz="21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20</a:t>
            </a:fld>
            <a:endParaRPr lang="en-US"/>
          </a:p>
        </p:txBody>
      </p:sp>
    </p:spTree>
    <p:extLst>
      <p:ext uri="{BB962C8B-B14F-4D97-AF65-F5344CB8AC3E}">
        <p14:creationId xmlns:p14="http://schemas.microsoft.com/office/powerpoint/2010/main" val="77188621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328" y="308641"/>
            <a:ext cx="8191500" cy="660400"/>
          </a:xfrm>
        </p:spPr>
        <p:txBody>
          <a:bodyPr/>
          <a:lstStyle/>
          <a:p>
            <a:r>
              <a:rPr lang="en-US" sz="4200" dirty="0" smtClean="0">
                <a:ln w="6600">
                  <a:solidFill>
                    <a:schemeClr val="accent2"/>
                  </a:solidFill>
                  <a:prstDash val="solid"/>
                </a:ln>
                <a:solidFill>
                  <a:srgbClr val="FFFF00"/>
                </a:solidFill>
                <a:effectLst>
                  <a:outerShdw dist="38100" dir="2700000" algn="tl" rotWithShape="0">
                    <a:schemeClr val="accent2"/>
                  </a:outerShdw>
                </a:effectLst>
                <a:latin typeface="Cambria" panose="02040503050406030204" pitchFamily="18" charset="0"/>
              </a:rPr>
              <a:t>Study Conclusions 2: </a:t>
            </a:r>
            <a:br>
              <a:rPr lang="en-US" sz="4200" dirty="0" smtClean="0">
                <a:ln w="6600">
                  <a:solidFill>
                    <a:schemeClr val="accent2"/>
                  </a:solidFill>
                  <a:prstDash val="solid"/>
                </a:ln>
                <a:solidFill>
                  <a:srgbClr val="FFFF00"/>
                </a:solidFill>
                <a:effectLst>
                  <a:outerShdw dist="38100" dir="2700000" algn="tl" rotWithShape="0">
                    <a:schemeClr val="accent2"/>
                  </a:outerShdw>
                </a:effectLst>
                <a:latin typeface="Cambria" panose="02040503050406030204" pitchFamily="18" charset="0"/>
              </a:rPr>
            </a:br>
            <a:r>
              <a:rPr lang="en-US" sz="4200" dirty="0" smtClean="0">
                <a:ln w="6600">
                  <a:solidFill>
                    <a:schemeClr val="accent2"/>
                  </a:solidFill>
                  <a:prstDash val="solid"/>
                </a:ln>
                <a:solidFill>
                  <a:srgbClr val="FFFF00"/>
                </a:solidFill>
                <a:effectLst>
                  <a:outerShdw dist="38100" dir="2700000" algn="tl" rotWithShape="0">
                    <a:schemeClr val="accent2"/>
                  </a:outerShdw>
                </a:effectLst>
                <a:latin typeface="Cambria" panose="02040503050406030204" pitchFamily="18" charset="0"/>
              </a:rPr>
              <a:t>Country comparisons</a:t>
            </a:r>
            <a:endParaRPr lang="en-US" sz="4200" dirty="0">
              <a:ln w="6600">
                <a:solidFill>
                  <a:schemeClr val="accent2"/>
                </a:solidFill>
                <a:prstDash val="solid"/>
              </a:ln>
              <a:solidFill>
                <a:srgbClr val="FFFF00"/>
              </a:solidFill>
              <a:effectLst>
                <a:outerShdw dist="38100" dir="2700000" algn="tl" rotWithShape="0">
                  <a:schemeClr val="accent2"/>
                </a:outerShdw>
              </a:effectLst>
              <a:latin typeface="Cambria" panose="02040503050406030204" pitchFamily="18" charset="0"/>
            </a:endParaRPr>
          </a:p>
        </p:txBody>
      </p:sp>
      <p:sp>
        <p:nvSpPr>
          <p:cNvPr id="3" name="Content Placeholder 2"/>
          <p:cNvSpPr>
            <a:spLocks noGrp="1"/>
          </p:cNvSpPr>
          <p:nvPr>
            <p:ph idx="1"/>
          </p:nvPr>
        </p:nvSpPr>
        <p:spPr>
          <a:xfrm>
            <a:off x="155678" y="1384300"/>
            <a:ext cx="8686800" cy="4064666"/>
          </a:xfrm>
        </p:spPr>
        <p:txBody>
          <a:bodyPr/>
          <a:lstStyle/>
          <a:p>
            <a:pPr marL="457200" indent="-457200">
              <a:spcBef>
                <a:spcPts val="600"/>
              </a:spcBef>
              <a:buAutoNum type="arabicPeriod"/>
            </a:pPr>
            <a:r>
              <a:rPr lang="en-US" sz="2400" dirty="0">
                <a:latin typeface="Calibri" panose="020F0502020204030204" pitchFamily="34" charset="0"/>
              </a:rPr>
              <a:t>16 countries had reductions of greater than 5.5% between 1990 and 2013 and appear </a:t>
            </a:r>
            <a:r>
              <a:rPr lang="en-US" sz="2400" b="1" i="1" dirty="0">
                <a:solidFill>
                  <a:schemeClr val="accent6">
                    <a:lumMod val="60000"/>
                    <a:lumOff val="40000"/>
                  </a:schemeClr>
                </a:solidFill>
                <a:latin typeface="Calibri" panose="020F0502020204030204" pitchFamily="34" charset="0"/>
              </a:rPr>
              <a:t>poised to achieve MDG5</a:t>
            </a:r>
            <a:r>
              <a:rPr lang="en-US" sz="2400" dirty="0">
                <a:latin typeface="Calibri" panose="020F0502020204030204" pitchFamily="34" charset="0"/>
              </a:rPr>
              <a:t>:</a:t>
            </a:r>
          </a:p>
          <a:p>
            <a:pPr marL="742950" indent="0">
              <a:spcBef>
                <a:spcPts val="600"/>
              </a:spcBef>
              <a:buNone/>
            </a:pPr>
            <a:r>
              <a:rPr lang="en-US" sz="1800" i="1" dirty="0">
                <a:latin typeface="Calibri" panose="020F0502020204030204" pitchFamily="34" charset="0"/>
              </a:rPr>
              <a:t>Albania, United Arab Emirates, Bosnia and Herzegovina, Belarus, China, Estonia, Lebanon, Lithuania, Latvia, Morocco, Maldives, Mongolia, Oman, Poland, Romania, and Russia</a:t>
            </a:r>
          </a:p>
          <a:p>
            <a:pPr marL="457200" indent="-457200">
              <a:spcBef>
                <a:spcPts val="600"/>
              </a:spcBef>
              <a:buFont typeface="+mj-lt"/>
              <a:buAutoNum type="arabicPeriod" startAt="2"/>
            </a:pPr>
            <a:r>
              <a:rPr lang="en-US" sz="2400" dirty="0">
                <a:latin typeface="Calibri" panose="020F0502020204030204" pitchFamily="34" charset="0"/>
              </a:rPr>
              <a:t>In 2013, 16 countries still had MMR greater than 500, suggesting they are </a:t>
            </a:r>
            <a:r>
              <a:rPr lang="en-US" sz="2400" b="1" i="1" dirty="0">
                <a:solidFill>
                  <a:schemeClr val="accent6">
                    <a:lumMod val="60000"/>
                    <a:lumOff val="40000"/>
                  </a:schemeClr>
                </a:solidFill>
                <a:latin typeface="Calibri" panose="020F0502020204030204" pitchFamily="34" charset="0"/>
              </a:rPr>
              <a:t>being left behind</a:t>
            </a:r>
            <a:r>
              <a:rPr lang="en-US" sz="2400" dirty="0">
                <a:latin typeface="Calibri" panose="020F0502020204030204" pitchFamily="34" charset="0"/>
              </a:rPr>
              <a:t>: </a:t>
            </a:r>
          </a:p>
          <a:p>
            <a:pPr marL="742950" indent="0">
              <a:spcBef>
                <a:spcPts val="600"/>
              </a:spcBef>
              <a:buNone/>
            </a:pPr>
            <a:r>
              <a:rPr lang="en-US" sz="1800" i="1" dirty="0">
                <a:latin typeface="Calibri" panose="020F0502020204030204" pitchFamily="34" charset="0"/>
              </a:rPr>
              <a:t>Afghanistan, Cameroon, Central African Republic, Chad, Côte d’Ivoire, Djibouti, Eritrea, Guinea, Guinea-Bissau, Liberia, Lesotho, Mauritania, Papua New Guinea, Sierra Leone, South Sudan, and Zimbabwe</a:t>
            </a:r>
            <a:endParaRPr lang="en-US" sz="1800" i="1" dirty="0">
              <a:solidFill>
                <a:schemeClr val="tx1">
                  <a:lumMod val="75000"/>
                </a:schemeClr>
              </a:solidFill>
              <a:latin typeface="Calibri" panose="020F0502020204030204" pitchFamily="34" charset="0"/>
              <a:cs typeface="Calibri" panose="020F0502020204030204" pitchFamily="34" charset="0"/>
            </a:endParaRPr>
          </a:p>
          <a:p>
            <a:pPr marL="457200" indent="-457200">
              <a:spcBef>
                <a:spcPts val="600"/>
              </a:spcBef>
              <a:buFont typeface="+mj-lt"/>
              <a:buAutoNum type="arabicPeriod" startAt="3"/>
            </a:pPr>
            <a:r>
              <a:rPr lang="en-US" sz="2400" dirty="0">
                <a:latin typeface="Calibri" panose="020F0502020204030204" pitchFamily="34" charset="0"/>
              </a:rPr>
              <a:t>Between 2003 and 2013 only eight countries experienced </a:t>
            </a:r>
            <a:r>
              <a:rPr lang="en-US" sz="2400" b="1" i="1" dirty="0">
                <a:solidFill>
                  <a:schemeClr val="accent6">
                    <a:lumMod val="60000"/>
                    <a:lumOff val="40000"/>
                  </a:schemeClr>
                </a:solidFill>
                <a:latin typeface="Calibri" panose="020F0502020204030204" pitchFamily="34" charset="0"/>
              </a:rPr>
              <a:t>increased MMR</a:t>
            </a:r>
            <a:r>
              <a:rPr lang="en-US" sz="2400" dirty="0">
                <a:latin typeface="Calibri" panose="020F0502020204030204" pitchFamily="34" charset="0"/>
              </a:rPr>
              <a:t>: </a:t>
            </a:r>
          </a:p>
          <a:p>
            <a:pPr marL="742950" indent="0">
              <a:spcBef>
                <a:spcPts val="600"/>
              </a:spcBef>
              <a:buNone/>
            </a:pPr>
            <a:r>
              <a:rPr lang="en-US" sz="1800" i="1" dirty="0">
                <a:latin typeface="Calibri" panose="020F0502020204030204" pitchFamily="34" charset="0"/>
              </a:rPr>
              <a:t>Afghanistan, Belize, El Salvador, Guinea-Bissau, Greece, Seychelles, South Sudan, and </a:t>
            </a:r>
            <a:r>
              <a:rPr lang="en-US" sz="1800" b="1" i="1" dirty="0">
                <a:solidFill>
                  <a:schemeClr val="tx2"/>
                </a:solidFill>
                <a:latin typeface="Calibri" panose="020F0502020204030204" pitchFamily="34" charset="0"/>
              </a:rPr>
              <a:t>the United </a:t>
            </a:r>
            <a:r>
              <a:rPr lang="en-US" sz="1800" b="1" i="1" dirty="0" smtClean="0">
                <a:solidFill>
                  <a:schemeClr val="tx2"/>
                </a:solidFill>
                <a:latin typeface="Calibri" panose="020F0502020204030204" pitchFamily="34" charset="0"/>
              </a:rPr>
              <a:t>States</a:t>
            </a:r>
            <a:endParaRPr lang="en-US" sz="1800" dirty="0">
              <a:solidFill>
                <a:schemeClr val="tx2"/>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21</a:t>
            </a:fld>
            <a:endParaRPr lang="en-US"/>
          </a:p>
        </p:txBody>
      </p:sp>
    </p:spTree>
    <p:extLst>
      <p:ext uri="{BB962C8B-B14F-4D97-AF65-F5344CB8AC3E}">
        <p14:creationId xmlns:p14="http://schemas.microsoft.com/office/powerpoint/2010/main" val="15033569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7026E812-5D4A-4866-B347-B04EBAC3A896}" type="slidenum">
              <a:rPr lang="en-US" smtClean="0"/>
              <a:pPr/>
              <a:t>22</a:t>
            </a:fld>
            <a:endParaRPr lang="en-US"/>
          </a:p>
        </p:txBody>
      </p:sp>
      <p:sp>
        <p:nvSpPr>
          <p:cNvPr id="5" name="Content Placeholder 4"/>
          <p:cNvSpPr>
            <a:spLocks noGrp="1"/>
          </p:cNvSpPr>
          <p:nvPr>
            <p:ph idx="1"/>
          </p:nvPr>
        </p:nvSpPr>
        <p:spPr>
          <a:xfrm>
            <a:off x="1003300" y="1323339"/>
            <a:ext cx="7683500" cy="4802823"/>
          </a:xfrm>
        </p:spPr>
        <p:txBody>
          <a:bodyPr/>
          <a:lstStyle/>
          <a:p>
            <a:pPr marL="457200" indent="-457200">
              <a:buClr>
                <a:srgbClr val="FFFF00"/>
              </a:buClr>
              <a:buFontTx/>
              <a:buAutoNum type="arabicPeriod"/>
            </a:pPr>
            <a:r>
              <a:rPr lang="en-US" sz="2800" dirty="0">
                <a:solidFill>
                  <a:schemeClr val="bg1"/>
                </a:solidFill>
                <a:latin typeface="Calibri" panose="020F0502020204030204" pitchFamily="34" charset="0"/>
              </a:rPr>
              <a:t>General themes of the Global Burden of Disease (GBD) project</a:t>
            </a:r>
            <a:endParaRPr lang="en-US" sz="2800" dirty="0">
              <a:solidFill>
                <a:schemeClr val="bg1"/>
              </a:solidFill>
              <a:latin typeface="Calibri" panose="020F0502020204030204" pitchFamily="34" charset="0"/>
              <a:cs typeface="Calibri" panose="020F0502020204030204" pitchFamily="34" charset="0"/>
            </a:endParaRPr>
          </a:p>
          <a:p>
            <a:pPr marL="457200" indent="-457200">
              <a:buClr>
                <a:srgbClr val="FFFF00"/>
              </a:buClr>
              <a:buAutoNum type="arabicPeriod"/>
            </a:pPr>
            <a:r>
              <a:rPr lang="en-US" sz="2800" dirty="0">
                <a:solidFill>
                  <a:schemeClr val="bg1"/>
                </a:solidFill>
                <a:latin typeface="Calibri" panose="020F0502020204030204" pitchFamily="34" charset="0"/>
              </a:rPr>
              <a:t>Maternal mortality and progress toward Millennium Development Goal (MDG) 5 </a:t>
            </a:r>
          </a:p>
          <a:p>
            <a:pPr marL="457200" indent="-457200">
              <a:buClr>
                <a:srgbClr val="FFFF00"/>
              </a:buClr>
              <a:buAutoNum type="arabicPeriod"/>
            </a:pPr>
            <a:r>
              <a:rPr lang="en-US" sz="2800" dirty="0">
                <a:solidFill>
                  <a:schemeClr val="bg1"/>
                </a:solidFill>
                <a:latin typeface="Calibri" panose="020F0502020204030204" pitchFamily="34" charset="0"/>
                <a:cs typeface="Calibri" panose="020F0502020204030204" pitchFamily="34" charset="0"/>
              </a:rPr>
              <a:t>Maternal mortality in the United States</a:t>
            </a:r>
          </a:p>
          <a:p>
            <a:pPr marL="457200" indent="-457200">
              <a:buClr>
                <a:srgbClr val="FFFF00"/>
              </a:buClr>
              <a:buAutoNum type="arabicPeriod"/>
            </a:pPr>
            <a:r>
              <a:rPr lang="en-US" sz="2800" dirty="0">
                <a:solidFill>
                  <a:schemeClr val="bg1"/>
                </a:solidFill>
                <a:latin typeface="Calibri" panose="020F0502020204030204" pitchFamily="34" charset="0"/>
                <a:cs typeface="Calibri" panose="020F0502020204030204" pitchFamily="34" charset="0"/>
              </a:rPr>
              <a:t>Child mortality in the United States</a:t>
            </a:r>
          </a:p>
        </p:txBody>
      </p:sp>
      <p:sp>
        <p:nvSpPr>
          <p:cNvPr id="6" name="Right Arrow 5"/>
          <p:cNvSpPr/>
          <p:nvPr/>
        </p:nvSpPr>
        <p:spPr>
          <a:xfrm>
            <a:off x="177800" y="3502500"/>
            <a:ext cx="812800" cy="444500"/>
          </a:xfrm>
          <a:prstGeom prst="rightArrow">
            <a:avLst/>
          </a:prstGeom>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563472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191500" cy="660400"/>
          </a:xfrm>
        </p:spPr>
        <p:txBody>
          <a:bodyPr/>
          <a:lstStyle/>
          <a:p>
            <a:r>
              <a:rPr lang="en-US" dirty="0">
                <a:latin typeface="Cambria" panose="02040503050406030204" pitchFamily="18" charset="0"/>
              </a:rPr>
              <a:t>Maternal mortality in </a:t>
            </a:r>
            <a:r>
              <a:rPr lang="en-US" dirty="0" smtClean="0">
                <a:latin typeface="Cambria" panose="02040503050406030204" pitchFamily="18" charset="0"/>
              </a:rPr>
              <a:t>USA has increased</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sz="1600" dirty="0" smtClean="0"/>
          </a:p>
          <a:p>
            <a:pPr marL="0" indent="0" algn="ctr">
              <a:buNone/>
            </a:pPr>
            <a:r>
              <a:rPr lang="en-US" sz="1600" dirty="0" smtClean="0"/>
              <a:t>Interactive visualizations of all the MDG analyses are available: </a:t>
            </a:r>
            <a:r>
              <a:rPr lang="en-US" sz="1600" dirty="0" smtClean="0">
                <a:hlinkClick r:id="rId2"/>
              </a:rPr>
              <a:t>http</a:t>
            </a:r>
            <a:r>
              <a:rPr lang="en-US" sz="1600" dirty="0">
                <a:hlinkClick r:id="rId2"/>
              </a:rPr>
              <a:t>://vizhub.healthdata.org/mdg</a:t>
            </a:r>
            <a:r>
              <a:rPr lang="en-US" sz="1600" dirty="0" smtClean="0">
                <a:hlinkClick r:id="rId2"/>
              </a:rPr>
              <a:t>/</a:t>
            </a:r>
            <a:endParaRPr lang="en-US" sz="1600" dirty="0" smtClean="0"/>
          </a:p>
        </p:txBody>
      </p:sp>
      <p:sp>
        <p:nvSpPr>
          <p:cNvPr id="4" name="Slide Number Placeholder 3"/>
          <p:cNvSpPr>
            <a:spLocks noGrp="1"/>
          </p:cNvSpPr>
          <p:nvPr>
            <p:ph type="sldNum" sz="quarter" idx="10"/>
          </p:nvPr>
        </p:nvSpPr>
        <p:spPr/>
        <p:txBody>
          <a:bodyPr/>
          <a:lstStyle/>
          <a:p>
            <a:fld id="{0351F2E6-A7BC-496D-9D39-6D142B5688FB}" type="slidenum">
              <a:rPr lang="en-US" smtClean="0"/>
              <a:pPr/>
              <a:t>23</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62050"/>
            <a:ext cx="9143999" cy="408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87452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191500" cy="660400"/>
          </a:xfrm>
        </p:spPr>
        <p:txBody>
          <a:bodyPr/>
          <a:lstStyle/>
          <a:p>
            <a:r>
              <a:rPr lang="en-US" dirty="0">
                <a:latin typeface="Cambria" panose="02040503050406030204" pitchFamily="18" charset="0"/>
              </a:rPr>
              <a:t>Why is maternal mortality in the United States increasing</a:t>
            </a:r>
            <a:r>
              <a:rPr lang="en-US" dirty="0" smtClean="0">
                <a:latin typeface="Cambria" panose="02040503050406030204" pitchFamily="18" charset="0"/>
              </a:rPr>
              <a:t>?</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i="1" dirty="0" smtClean="0"/>
              <a:t>Possible </a:t>
            </a:r>
            <a:r>
              <a:rPr lang="en-US" b="1" i="1" dirty="0"/>
              <a:t>explanations:</a:t>
            </a:r>
          </a:p>
          <a:p>
            <a:r>
              <a:rPr lang="en-US" dirty="0" smtClean="0"/>
              <a:t>Statistics are better now</a:t>
            </a:r>
          </a:p>
          <a:p>
            <a:r>
              <a:rPr lang="en-US" dirty="0" smtClean="0"/>
              <a:t>Delayed age of pregnancy </a:t>
            </a:r>
            <a:endParaRPr lang="en-US" dirty="0"/>
          </a:p>
          <a:p>
            <a:r>
              <a:rPr lang="en-US" dirty="0"/>
              <a:t>Increasing cesarean section rate</a:t>
            </a:r>
          </a:p>
          <a:p>
            <a:r>
              <a:rPr lang="en-US" dirty="0"/>
              <a:t>Increasing high-risk </a:t>
            </a:r>
            <a:r>
              <a:rPr lang="en-US" dirty="0" smtClean="0"/>
              <a:t>pregnancies</a:t>
            </a:r>
            <a:endParaRPr lang="en-US" dirty="0"/>
          </a:p>
          <a:p>
            <a:r>
              <a:rPr lang="en-US" dirty="0" smtClean="0"/>
              <a:t>Worsening health care coverage/ access</a:t>
            </a:r>
          </a:p>
        </p:txBody>
      </p:sp>
      <p:sp>
        <p:nvSpPr>
          <p:cNvPr id="4" name="Slide Number Placeholder 3"/>
          <p:cNvSpPr>
            <a:spLocks noGrp="1"/>
          </p:cNvSpPr>
          <p:nvPr>
            <p:ph type="sldNum" sz="quarter" idx="10"/>
          </p:nvPr>
        </p:nvSpPr>
        <p:spPr/>
        <p:txBody>
          <a:bodyPr/>
          <a:lstStyle/>
          <a:p>
            <a:fld id="{0351F2E6-A7BC-496D-9D39-6D142B5688FB}" type="slidenum">
              <a:rPr lang="en-US" smtClean="0"/>
              <a:pPr/>
              <a:t>24</a:t>
            </a:fld>
            <a:endParaRPr lang="en-US" dirty="0"/>
          </a:p>
        </p:txBody>
      </p:sp>
    </p:spTree>
    <p:extLst>
      <p:ext uri="{BB962C8B-B14F-4D97-AF65-F5344CB8AC3E}">
        <p14:creationId xmlns:p14="http://schemas.microsoft.com/office/powerpoint/2010/main" val="405265699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191500" cy="660400"/>
          </a:xfrm>
        </p:spPr>
        <p:txBody>
          <a:bodyPr/>
          <a:lstStyle/>
          <a:p>
            <a:r>
              <a:rPr lang="en-US" dirty="0" smtClean="0">
                <a:latin typeface="Cambria" panose="02040503050406030204" pitchFamily="18" charset="0"/>
              </a:rPr>
              <a:t>Is it because our statistics </a:t>
            </a:r>
            <a:r>
              <a:rPr lang="en-US" dirty="0">
                <a:latin typeface="Cambria" panose="02040503050406030204" pitchFamily="18" charset="0"/>
              </a:rPr>
              <a:t>are better </a:t>
            </a:r>
            <a:r>
              <a:rPr lang="en-US" dirty="0" smtClean="0">
                <a:latin typeface="Cambria" panose="02040503050406030204" pitchFamily="18" charset="0"/>
              </a:rPr>
              <a:t>now?</a:t>
            </a:r>
            <a:endParaRPr lang="en-US" dirty="0">
              <a:latin typeface="Cambria" panose="02040503050406030204" pitchFamily="18" charset="0"/>
            </a:endParaRPr>
          </a:p>
        </p:txBody>
      </p:sp>
      <p:sp>
        <p:nvSpPr>
          <p:cNvPr id="3" name="Content Placeholder 2"/>
          <p:cNvSpPr>
            <a:spLocks noGrp="1"/>
          </p:cNvSpPr>
          <p:nvPr>
            <p:ph idx="1"/>
          </p:nvPr>
        </p:nvSpPr>
        <p:spPr>
          <a:xfrm>
            <a:off x="457200" y="939800"/>
            <a:ext cx="8229600" cy="4983163"/>
          </a:xfrm>
        </p:spPr>
        <p:txBody>
          <a:bodyPr/>
          <a:lstStyle/>
          <a:p>
            <a:pPr marL="0" indent="0">
              <a:buNone/>
            </a:pPr>
            <a:r>
              <a:rPr lang="en-US" b="1" i="1" u="sng" dirty="0" smtClean="0"/>
              <a:t>Support</a:t>
            </a:r>
            <a:r>
              <a:rPr lang="en-US" b="1" i="1" dirty="0" smtClean="0"/>
              <a:t>:</a:t>
            </a:r>
          </a:p>
          <a:p>
            <a:pPr marL="457200" indent="-457200">
              <a:buFont typeface="+mj-lt"/>
              <a:buAutoNum type="arabicPeriod"/>
            </a:pPr>
            <a:r>
              <a:rPr lang="en-US" dirty="0" smtClean="0"/>
              <a:t>ICD-10 added “late maternal death” in 1994. Uptake took time; most states in USA adopted its use in the early 2000s</a:t>
            </a:r>
          </a:p>
          <a:p>
            <a:pPr marL="457200" indent="-457200">
              <a:buFont typeface="+mj-lt"/>
              <a:buAutoNum type="arabicPeriod"/>
            </a:pPr>
            <a:r>
              <a:rPr lang="en-US" dirty="0" smtClean="0"/>
              <a:t>Most US states now have a pregnancy checkbox on official death certificate; helped reduce missed maternal deaths</a:t>
            </a:r>
          </a:p>
          <a:p>
            <a:pPr marL="0" indent="0">
              <a:buNone/>
            </a:pPr>
            <a:r>
              <a:rPr lang="en-US" b="1" i="1" u="sng" dirty="0" smtClean="0"/>
              <a:t>Arguments against</a:t>
            </a:r>
            <a:r>
              <a:rPr lang="en-US" b="1" i="1" dirty="0" smtClean="0"/>
              <a:t>:</a:t>
            </a:r>
            <a:endParaRPr lang="en-US" b="1" i="1" dirty="0"/>
          </a:p>
          <a:p>
            <a:pPr marL="457200" indent="-457200">
              <a:buFont typeface="+mj-lt"/>
              <a:buAutoNum type="arabicPeriod"/>
            </a:pPr>
            <a:r>
              <a:rPr lang="en-US" dirty="0" smtClean="0"/>
              <a:t>All countries had access to ICD-10 at the same time; &gt;35 have adopted use of late maternal death codes</a:t>
            </a:r>
          </a:p>
          <a:p>
            <a:pPr marL="457200" indent="-457200">
              <a:buFont typeface="+mj-lt"/>
              <a:buAutoNum type="arabicPeriod"/>
            </a:pPr>
            <a:r>
              <a:rPr lang="en-US" dirty="0" smtClean="0"/>
              <a:t>Few countries have checkbox, but many have completed surveillance/ enquiry studies to find “missed” maternal deaths and used this information to correct official statistics</a:t>
            </a:r>
            <a:endParaRPr lang="en-US" dirty="0"/>
          </a:p>
          <a:p>
            <a:pPr marL="0" indent="0">
              <a:buNone/>
            </a:pPr>
            <a:r>
              <a:rPr lang="en-US" b="1" i="1" dirty="0" smtClean="0">
                <a:solidFill>
                  <a:schemeClr val="accent2">
                    <a:lumMod val="60000"/>
                    <a:lumOff val="40000"/>
                  </a:schemeClr>
                </a:solidFill>
              </a:rPr>
              <a:t>Even if true, this would mean that maternal mortality has been high in the USA for a long time</a:t>
            </a:r>
          </a:p>
          <a:p>
            <a:pPr marL="0" indent="0">
              <a:buNone/>
            </a:pPr>
            <a:endParaRPr lang="en-US" b="1" i="1" dirty="0"/>
          </a:p>
        </p:txBody>
      </p:sp>
      <p:sp>
        <p:nvSpPr>
          <p:cNvPr id="4" name="Slide Number Placeholder 3"/>
          <p:cNvSpPr>
            <a:spLocks noGrp="1"/>
          </p:cNvSpPr>
          <p:nvPr>
            <p:ph type="sldNum" sz="quarter" idx="10"/>
          </p:nvPr>
        </p:nvSpPr>
        <p:spPr/>
        <p:txBody>
          <a:bodyPr/>
          <a:lstStyle/>
          <a:p>
            <a:fld id="{0351F2E6-A7BC-496D-9D39-6D142B5688FB}" type="slidenum">
              <a:rPr lang="en-US" smtClean="0"/>
              <a:pPr/>
              <a:t>25</a:t>
            </a:fld>
            <a:endParaRPr lang="en-US" dirty="0"/>
          </a:p>
        </p:txBody>
      </p:sp>
    </p:spTree>
    <p:extLst>
      <p:ext uri="{BB962C8B-B14F-4D97-AF65-F5344CB8AC3E}">
        <p14:creationId xmlns:p14="http://schemas.microsoft.com/office/powerpoint/2010/main" val="152437533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612"/>
          <a:stretch/>
        </p:blipFill>
        <p:spPr bwMode="auto">
          <a:xfrm>
            <a:off x="4876800" y="1244600"/>
            <a:ext cx="3947320" cy="515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735"/>
          <a:stretch/>
        </p:blipFill>
        <p:spPr bwMode="auto">
          <a:xfrm>
            <a:off x="317500" y="1206500"/>
            <a:ext cx="3947320" cy="5118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1131539" y="2136775"/>
            <a:ext cx="2526061" cy="504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813812" y="2227030"/>
            <a:ext cx="2403088" cy="7193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266700" y="274638"/>
            <a:ext cx="8877300" cy="660400"/>
          </a:xfrm>
        </p:spPr>
        <p:txBody>
          <a:bodyPr/>
          <a:lstStyle/>
          <a:p>
            <a:r>
              <a:rPr lang="en-US" dirty="0">
                <a:latin typeface="Cambria" panose="02040503050406030204" pitchFamily="18" charset="0"/>
              </a:rPr>
              <a:t>Proportion of births by age of mother in USA (left) and UK (right</a:t>
            </a:r>
            <a:r>
              <a:rPr lang="en-US" dirty="0" smtClean="0">
                <a:latin typeface="Cambria" panose="02040503050406030204" pitchFamily="18" charset="0"/>
              </a:rPr>
              <a:t>) from 1990 to 2013</a:t>
            </a:r>
            <a:endParaRPr lang="en-US" dirty="0">
              <a:latin typeface="Cambria" panose="02040503050406030204" pitchFamily="18" charset="0"/>
            </a:endParaRPr>
          </a:p>
        </p:txBody>
      </p:sp>
    </p:spTree>
    <p:extLst>
      <p:ext uri="{BB962C8B-B14F-4D97-AF65-F5344CB8AC3E}">
        <p14:creationId xmlns:p14="http://schemas.microsoft.com/office/powerpoint/2010/main" val="271360662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Is it because mothers are older?</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27</a:t>
            </a:fld>
            <a:endParaRPr lang="en-US" dirty="0"/>
          </a:p>
        </p:txBody>
      </p:sp>
      <p:sp>
        <p:nvSpPr>
          <p:cNvPr id="6" name="Content Placeholder 5"/>
          <p:cNvSpPr>
            <a:spLocks noGrp="1"/>
          </p:cNvSpPr>
          <p:nvPr>
            <p:ph idx="1"/>
          </p:nvPr>
        </p:nvSpPr>
        <p:spPr/>
        <p:txBody>
          <a:bodyPr/>
          <a:lstStyle/>
          <a:p>
            <a:endParaRPr lang="en-US"/>
          </a:p>
        </p:txBody>
      </p:sp>
      <p:pic>
        <p:nvPicPr>
          <p:cNvPr id="7" name="Content Placeholder 3" descr="CoD Visualization - Google Chrome"/>
          <p:cNvPicPr>
            <a:picLocks noChangeAspect="1"/>
          </p:cNvPicPr>
          <p:nvPr/>
        </p:nvPicPr>
        <p:blipFill rotWithShape="1">
          <a:blip r:embed="rId2" cstate="print">
            <a:extLst>
              <a:ext uri="{28A0092B-C50C-407E-A947-70E740481C1C}">
                <a14:useLocalDpi xmlns:a14="http://schemas.microsoft.com/office/drawing/2010/main" val="0"/>
              </a:ext>
            </a:extLst>
          </a:blip>
          <a:srcRect l="12859" t="10964" r="13582" b="17585"/>
          <a:stretch/>
        </p:blipFill>
        <p:spPr bwMode="auto">
          <a:xfrm>
            <a:off x="200025" y="847725"/>
            <a:ext cx="8686800" cy="5299801"/>
          </a:xfrm>
          <a:prstGeom prst="rect">
            <a:avLst/>
          </a:prstGeom>
          <a:noFill/>
          <a:ln w="9525">
            <a:noFill/>
            <a:miter lim="800000"/>
            <a:headEnd/>
            <a:tailEnd/>
          </a:ln>
          <a:effectLst/>
        </p:spPr>
      </p:pic>
      <p:cxnSp>
        <p:nvCxnSpPr>
          <p:cNvPr id="8" name="Straight Arrow Connector 7"/>
          <p:cNvCxnSpPr/>
          <p:nvPr/>
        </p:nvCxnSpPr>
        <p:spPr>
          <a:xfrm flipV="1">
            <a:off x="4010025" y="2219325"/>
            <a:ext cx="304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790825" y="2219325"/>
            <a:ext cx="304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53025" y="2219325"/>
            <a:ext cx="304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296025" y="2219325"/>
            <a:ext cx="304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515225" y="2198881"/>
            <a:ext cx="304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658225" y="2219325"/>
            <a:ext cx="304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bwMode="auto">
          <a:xfrm>
            <a:off x="200025" y="5448299"/>
            <a:ext cx="8762999" cy="925513"/>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45000"/>
              </a:spcBef>
              <a:spcAft>
                <a:spcPct val="0"/>
              </a:spcAft>
              <a:buClr>
                <a:schemeClr val="accent1"/>
              </a:buClr>
              <a:buSzPct val="120000"/>
              <a:buChar char="•"/>
              <a:defRPr sz="2200">
                <a:solidFill>
                  <a:schemeClr val="bg2">
                    <a:lumMod val="50000"/>
                  </a:schemeClr>
                </a:solidFill>
                <a:latin typeface="+mn-lt"/>
                <a:ea typeface="+mn-ea"/>
                <a:cs typeface="+mn-cs"/>
              </a:defRPr>
            </a:lvl1pPr>
            <a:lvl2pPr marL="566738" indent="-220663" algn="l" rtl="0" eaLnBrk="1" fontAlgn="base" hangingPunct="1">
              <a:spcBef>
                <a:spcPct val="45000"/>
              </a:spcBef>
              <a:spcAft>
                <a:spcPct val="0"/>
              </a:spcAft>
              <a:buClr>
                <a:schemeClr val="accent1"/>
              </a:buClr>
              <a:buSzPct val="90000"/>
              <a:buFont typeface="Courier New" pitchFamily="49" charset="0"/>
              <a:buChar char="o"/>
              <a:defRPr sz="2000">
                <a:solidFill>
                  <a:schemeClr val="bg2">
                    <a:lumMod val="50000"/>
                  </a:schemeClr>
                </a:solidFill>
                <a:latin typeface="+mn-lt"/>
              </a:defRPr>
            </a:lvl2pPr>
            <a:lvl3pPr marL="912813" indent="-231775" algn="l" rtl="0" eaLnBrk="1" fontAlgn="base" hangingPunct="1">
              <a:spcBef>
                <a:spcPct val="45000"/>
              </a:spcBef>
              <a:spcAft>
                <a:spcPct val="0"/>
              </a:spcAft>
              <a:buClr>
                <a:schemeClr val="accent1"/>
              </a:buClr>
              <a:buSzPct val="90000"/>
              <a:buFont typeface="Arial" pitchFamily="34" charset="0"/>
              <a:buChar char="─"/>
              <a:defRPr sz="1800">
                <a:solidFill>
                  <a:schemeClr val="bg2">
                    <a:lumMod val="50000"/>
                  </a:schemeClr>
                </a:solidFill>
                <a:latin typeface="+mn-lt"/>
              </a:defRPr>
            </a:lvl3pPr>
            <a:lvl4pPr marL="1258888" indent="-231775" algn="l" rtl="0" eaLnBrk="1" fontAlgn="base" hangingPunct="1">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1" fontAlgn="base" hangingPunct="1">
              <a:spcBef>
                <a:spcPct val="45000"/>
              </a:spcBef>
              <a:spcAft>
                <a:spcPct val="0"/>
              </a:spcAft>
              <a:buChar char="»"/>
              <a:defRPr sz="1600">
                <a:solidFill>
                  <a:schemeClr val="bg2">
                    <a:lumMod val="50000"/>
                  </a:schemeClr>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a:lstStyle>
          <a:p>
            <a:pPr marL="0" indent="0" algn="ctr">
              <a:buFontTx/>
              <a:buNone/>
            </a:pPr>
            <a:r>
              <a:rPr lang="en-US" b="1" i="1" kern="0" dirty="0" smtClean="0">
                <a:solidFill>
                  <a:schemeClr val="accent6">
                    <a:lumMod val="60000"/>
                    <a:lumOff val="40000"/>
                  </a:schemeClr>
                </a:solidFill>
                <a:latin typeface="Calibri" panose="020F0502020204030204" pitchFamily="34" charset="0"/>
              </a:rPr>
              <a:t>Probably not: Despite modestly increasing proportion of births amongst older mothers, increased mortality was seen in all age groups.</a:t>
            </a:r>
            <a:endParaRPr lang="en-US" b="1" i="1" kern="0" dirty="0">
              <a:solidFill>
                <a:schemeClr val="accent6">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50743024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351F2E6-A7BC-496D-9D39-6D142B5688FB}" type="slidenum">
              <a:rPr lang="en-US" smtClean="0"/>
              <a:pPr/>
              <a:t>28</a:t>
            </a:fld>
            <a:endParaRPr lang="en-US" dirty="0"/>
          </a:p>
        </p:txBody>
      </p:sp>
      <p:sp>
        <p:nvSpPr>
          <p:cNvPr id="6" name="Title 1"/>
          <p:cNvSpPr>
            <a:spLocks noGrp="1"/>
          </p:cNvSpPr>
          <p:nvPr>
            <p:ph type="title"/>
          </p:nvPr>
        </p:nvSpPr>
        <p:spPr>
          <a:xfrm>
            <a:off x="254000" y="220432"/>
            <a:ext cx="8674100" cy="660400"/>
          </a:xfrm>
        </p:spPr>
        <p:txBody>
          <a:bodyPr/>
          <a:lstStyle/>
          <a:p>
            <a:r>
              <a:rPr lang="en-US" dirty="0" smtClean="0">
                <a:latin typeface="Cambria" panose="02040503050406030204" pitchFamily="18" charset="0"/>
              </a:rPr>
              <a:t>Young women are doing worse, older women are actually doing better than before</a:t>
            </a:r>
            <a:endParaRPr lang="en-US" dirty="0">
              <a:latin typeface="Cambria" panose="02040503050406030204" pitchFamily="18" charset="0"/>
            </a:endParaRPr>
          </a:p>
        </p:txBody>
      </p:sp>
      <p:pic>
        <p:nvPicPr>
          <p:cNvPr id="2" name="Picture 1"/>
          <p:cNvPicPr>
            <a:picLocks noChangeAspect="1"/>
          </p:cNvPicPr>
          <p:nvPr/>
        </p:nvPicPr>
        <p:blipFill>
          <a:blip r:embed="rId2"/>
          <a:stretch>
            <a:fillRect/>
          </a:stretch>
        </p:blipFill>
        <p:spPr>
          <a:xfrm>
            <a:off x="612692" y="1155700"/>
            <a:ext cx="7956716" cy="5182278"/>
          </a:xfrm>
          <a:prstGeom prst="rect">
            <a:avLst/>
          </a:prstGeom>
        </p:spPr>
      </p:pic>
    </p:spTree>
    <p:extLst>
      <p:ext uri="{BB962C8B-B14F-4D97-AF65-F5344CB8AC3E}">
        <p14:creationId xmlns:p14="http://schemas.microsoft.com/office/powerpoint/2010/main" val="175821314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14340" name="Footer Placeholder 4"/>
          <p:cNvSpPr txBox="1">
            <a:spLocks noGrp="1"/>
          </p:cNvSpPr>
          <p:nvPr/>
        </p:nvSpPr>
        <p:spPr bwMode="auto">
          <a:xfrm>
            <a:off x="2971800" y="6472238"/>
            <a:ext cx="3200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chemeClr val="tx2"/>
                </a:solidFill>
                <a:latin typeface="Helvetica" panose="020B0604020202020204" pitchFamily="34" charset="0"/>
              </a:rPr>
              <a:t>Copyright © 2016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latin typeface="Helvetica" panose="020B0604020202020204" pitchFamily="34" charset="0"/>
              </a:rPr>
              <a:t>From: </a:t>
            </a:r>
            <a:r>
              <a:rPr lang="en-US" altLang="en-US" sz="1300" b="1">
                <a:latin typeface="Helvetica" panose="020B0604020202020204" pitchFamily="34" charset="0"/>
              </a:rPr>
              <a:t>Relationship Between Cesarean Delivery Rate and Maternal and Neonatal Mortality</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no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Helvetica" panose="020B0604020202020204" pitchFamily="34" charset="0"/>
              </a:rPr>
              <a:t>JAMA. 2015;314(21):2263-2270. doi:10.1001/jama.2015.15553</a:t>
            </a: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1906" y="1062832"/>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733" y="1980996"/>
            <a:ext cx="6631649" cy="42420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00012" y="44554"/>
            <a:ext cx="8191500" cy="660400"/>
          </a:xfrm>
          <a:prstGeom prst="rect">
            <a:avLst/>
          </a:prstGeom>
        </p:spPr>
        <p:txBody>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a:lstStyle>
          <a:p>
            <a:r>
              <a:rPr lang="en-US" kern="0" smtClean="0">
                <a:latin typeface="Cambria" panose="02040503050406030204" pitchFamily="18" charset="0"/>
              </a:rPr>
              <a:t>Is it because of high cesarean rate?</a:t>
            </a:r>
            <a:endParaRPr lang="en-US" kern="0" dirty="0">
              <a:latin typeface="Cambria" panose="02040503050406030204" pitchFamily="18" charset="0"/>
            </a:endParaRPr>
          </a:p>
        </p:txBody>
      </p:sp>
    </p:spTree>
    <p:extLst>
      <p:ext uri="{BB962C8B-B14F-4D97-AF65-F5344CB8AC3E}">
        <p14:creationId xmlns:p14="http://schemas.microsoft.com/office/powerpoint/2010/main" val="4516648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Getting the big picture right</a:t>
            </a:r>
            <a:endParaRPr lang="en-US" dirty="0">
              <a:latin typeface="Cambria" panose="02040503050406030204" pitchFamily="18" charset="0"/>
            </a:endParaRPr>
          </a:p>
        </p:txBody>
      </p:sp>
      <p:sp>
        <p:nvSpPr>
          <p:cNvPr id="3" name="Content Placeholder 2"/>
          <p:cNvSpPr>
            <a:spLocks noGrp="1"/>
          </p:cNvSpPr>
          <p:nvPr>
            <p:ph idx="1"/>
          </p:nvPr>
        </p:nvSpPr>
        <p:spPr/>
        <p:txBody>
          <a:bodyPr/>
          <a:lstStyle/>
          <a:p>
            <a:pPr marL="457200" indent="-457200">
              <a:buSzPct val="100000"/>
              <a:buFontTx/>
              <a:buAutoNum type="arabicPeriod"/>
            </a:pPr>
            <a:r>
              <a:rPr lang="en-US" sz="2400" dirty="0">
                <a:latin typeface="Calibri" panose="020F0502020204030204" pitchFamily="34" charset="0"/>
                <a:cs typeface="Arial" panose="020B0604020202020204" pitchFamily="34" charset="0"/>
              </a:rPr>
              <a:t>Roadmap of what are the biggest causes of death and functional impairment critical to setting the research agenda, </a:t>
            </a:r>
            <a:r>
              <a:rPr lang="en-US" sz="2400" b="1" i="1" dirty="0">
                <a:solidFill>
                  <a:schemeClr val="accent6">
                    <a:lumMod val="60000"/>
                    <a:lumOff val="40000"/>
                  </a:schemeClr>
                </a:solidFill>
                <a:latin typeface="Calibri" panose="020F0502020204030204" pitchFamily="34" charset="0"/>
                <a:cs typeface="Arial" panose="020B0604020202020204" pitchFamily="34" charset="0"/>
              </a:rPr>
              <a:t>informing priorities for concerted </a:t>
            </a:r>
            <a:r>
              <a:rPr lang="en-US" sz="2400" dirty="0">
                <a:latin typeface="Calibri" panose="020F0502020204030204" pitchFamily="34" charset="0"/>
                <a:cs typeface="Arial" panose="020B0604020202020204" pitchFamily="34" charset="0"/>
              </a:rPr>
              <a:t>global and national public action and to identifying </a:t>
            </a:r>
            <a:r>
              <a:rPr lang="en-US" sz="2400" b="1" i="1" dirty="0">
                <a:solidFill>
                  <a:schemeClr val="accent6">
                    <a:lumMod val="60000"/>
                    <a:lumOff val="40000"/>
                  </a:schemeClr>
                </a:solidFill>
                <a:latin typeface="Calibri" panose="020F0502020204030204" pitchFamily="34" charset="0"/>
                <a:cs typeface="Arial" panose="020B0604020202020204" pitchFamily="34" charset="0"/>
              </a:rPr>
              <a:t>what works and what does not </a:t>
            </a:r>
            <a:r>
              <a:rPr lang="en-US" sz="2400" dirty="0">
                <a:latin typeface="Calibri" panose="020F0502020204030204" pitchFamily="34" charset="0"/>
                <a:cs typeface="Arial" panose="020B0604020202020204" pitchFamily="34" charset="0"/>
              </a:rPr>
              <a:t>at the population level. </a:t>
            </a:r>
          </a:p>
          <a:p>
            <a:pPr marL="457200" indent="-457200">
              <a:buSzPct val="100000"/>
              <a:buFontTx/>
              <a:buAutoNum type="arabicPeriod"/>
            </a:pPr>
            <a:r>
              <a:rPr lang="en-US" sz="2400" dirty="0">
                <a:latin typeface="Calibri" panose="020F0502020204030204" pitchFamily="34" charset="0"/>
                <a:cs typeface="Arial" panose="020B0604020202020204" pitchFamily="34" charset="0"/>
              </a:rPr>
              <a:t>Huge volume of epidemiological studies using different outcome measures and different methods often </a:t>
            </a:r>
            <a:r>
              <a:rPr lang="en-US" sz="2400" b="1" i="1" dirty="0">
                <a:solidFill>
                  <a:schemeClr val="accent6">
                    <a:lumMod val="60000"/>
                    <a:lumOff val="40000"/>
                  </a:schemeClr>
                </a:solidFill>
                <a:latin typeface="Calibri" panose="020F0502020204030204" pitchFamily="34" charset="0"/>
                <a:cs typeface="Arial" panose="020B0604020202020204" pitchFamily="34" charset="0"/>
              </a:rPr>
              <a:t>do not allow for a coherent picture </a:t>
            </a:r>
            <a:r>
              <a:rPr lang="en-US" sz="2400" dirty="0">
                <a:latin typeface="Calibri" panose="020F0502020204030204" pitchFamily="34" charset="0"/>
                <a:cs typeface="Arial" panose="020B0604020202020204" pitchFamily="34" charset="0"/>
              </a:rPr>
              <a:t>of what are the most important health problems.  </a:t>
            </a:r>
          </a:p>
          <a:p>
            <a:pPr marL="457200" indent="-457200">
              <a:buSzPct val="100000"/>
              <a:buFontTx/>
              <a:buAutoNum type="arabicPeriod"/>
            </a:pPr>
            <a:r>
              <a:rPr lang="en-US" sz="2400" dirty="0">
                <a:latin typeface="Calibri" panose="020F0502020204030204" pitchFamily="34" charset="0"/>
                <a:cs typeface="Arial" panose="020B0604020202020204" pitchFamily="34" charset="0"/>
              </a:rPr>
              <a:t>Information provided to decision-makers and the public by advocacy groups can lead to a distorted set perceived priorities.  </a:t>
            </a:r>
            <a:r>
              <a:rPr lang="en-US" sz="2400" dirty="0" smtClean="0">
                <a:latin typeface="Calibri" panose="020F0502020204030204" pitchFamily="34" charset="0"/>
                <a:cs typeface="Arial" panose="020B0604020202020204" pitchFamily="34" charset="0"/>
              </a:rPr>
              <a:t>(</a:t>
            </a:r>
            <a:r>
              <a:rPr lang="en-US" sz="2400" dirty="0" err="1">
                <a:latin typeface="Calibri" panose="020F0502020204030204" pitchFamily="34" charset="0"/>
                <a:cs typeface="Arial" panose="020B0604020202020204" pitchFamily="34" charset="0"/>
              </a:rPr>
              <a:t>e</a:t>
            </a:r>
            <a:r>
              <a:rPr lang="en-US" sz="2400" dirty="0" err="1" smtClean="0">
                <a:latin typeface="Calibri" panose="020F0502020204030204" pitchFamily="34" charset="0"/>
                <a:cs typeface="Arial" panose="020B0604020202020204" pitchFamily="34" charset="0"/>
              </a:rPr>
              <a:t>.g</a:t>
            </a:r>
            <a:r>
              <a:rPr lang="en-US" sz="2400" dirty="0" smtClean="0">
                <a:latin typeface="Calibri" panose="020F0502020204030204" pitchFamily="34" charset="0"/>
                <a:cs typeface="Arial" panose="020B0604020202020204" pitchFamily="34" charset="0"/>
              </a:rPr>
              <a:t> </a:t>
            </a:r>
            <a:r>
              <a:rPr lang="en-US" sz="2400" dirty="0">
                <a:latin typeface="Calibri" panose="020F0502020204030204" pitchFamily="34" charset="0"/>
                <a:cs typeface="Arial" panose="020B0604020202020204" pitchFamily="34" charset="0"/>
              </a:rPr>
              <a:t>everyone dies three </a:t>
            </a:r>
            <a:r>
              <a:rPr lang="en-US" sz="2400" dirty="0" smtClean="0">
                <a:latin typeface="Calibri" panose="020F0502020204030204" pitchFamily="34" charset="0"/>
                <a:cs typeface="Arial" panose="020B0604020202020204" pitchFamily="34" charset="0"/>
              </a:rPr>
              <a:t>times)</a:t>
            </a:r>
            <a:endParaRPr lang="en-US" sz="2400" dirty="0">
              <a:latin typeface="Calibri" panose="020F0502020204030204" pitchFamily="34" charset="0"/>
              <a:cs typeface="Arial" panose="020B0604020202020204" pitchFamily="34" charset="0"/>
            </a:endParaRPr>
          </a:p>
          <a:p>
            <a:pPr marL="0" indent="0">
              <a:buNone/>
            </a:pPr>
            <a:endParaRPr lang="en-US" sz="2400" dirty="0">
              <a:latin typeface="Calibri" panose="020F0502020204030204" pitchFamily="34" charset="0"/>
            </a:endParaRPr>
          </a:p>
        </p:txBody>
      </p:sp>
    </p:spTree>
    <p:extLst>
      <p:ext uri="{BB962C8B-B14F-4D97-AF65-F5344CB8AC3E}">
        <p14:creationId xmlns:p14="http://schemas.microsoft.com/office/powerpoint/2010/main" val="31568714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Is it because of high cesarean rate?</a:t>
            </a:r>
            <a:endParaRPr lang="en-US" dirty="0">
              <a:latin typeface="Cambria" panose="02040503050406030204" pitchFamily="18" charset="0"/>
            </a:endParaRPr>
          </a:p>
        </p:txBody>
      </p:sp>
      <p:sp>
        <p:nvSpPr>
          <p:cNvPr id="3" name="Content Placeholder 2"/>
          <p:cNvSpPr>
            <a:spLocks noGrp="1"/>
          </p:cNvSpPr>
          <p:nvPr>
            <p:ph idx="1"/>
          </p:nvPr>
        </p:nvSpPr>
        <p:spPr>
          <a:xfrm>
            <a:off x="457200" y="5353049"/>
            <a:ext cx="8229600" cy="925513"/>
          </a:xfrm>
        </p:spPr>
        <p:txBody>
          <a:bodyPr/>
          <a:lstStyle/>
          <a:p>
            <a:pPr marL="0" indent="0" algn="ctr">
              <a:buNone/>
            </a:pPr>
            <a:r>
              <a:rPr lang="en-US" b="1" i="1" dirty="0" smtClean="0">
                <a:solidFill>
                  <a:schemeClr val="accent6">
                    <a:lumMod val="60000"/>
                    <a:lumOff val="40000"/>
                  </a:schemeClr>
                </a:solidFill>
                <a:latin typeface="Calibri" panose="020F0502020204030204" pitchFamily="34" charset="0"/>
              </a:rPr>
              <a:t>Probably not: While the cesarean rate in the USA is somewhat higher than Canada, it is similar to that in UK and lower than Australia. </a:t>
            </a:r>
            <a:endParaRPr lang="en-US" b="1" i="1" dirty="0">
              <a:solidFill>
                <a:schemeClr val="accent6">
                  <a:lumMod val="60000"/>
                  <a:lumOff val="4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30</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1" y="971550"/>
            <a:ext cx="5885096"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15202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971" y="979807"/>
            <a:ext cx="9061029" cy="4819330"/>
          </a:xfrm>
          <a:prstGeom prst="rect">
            <a:avLst/>
          </a:prstGeom>
        </p:spPr>
      </p:pic>
      <p:sp>
        <p:nvSpPr>
          <p:cNvPr id="5" name="Title 1"/>
          <p:cNvSpPr>
            <a:spLocks noGrp="1"/>
          </p:cNvSpPr>
          <p:nvPr>
            <p:ph type="title"/>
          </p:nvPr>
        </p:nvSpPr>
        <p:spPr>
          <a:xfrm>
            <a:off x="457200" y="198438"/>
            <a:ext cx="8191500" cy="660400"/>
          </a:xfrm>
        </p:spPr>
        <p:txBody>
          <a:bodyPr/>
          <a:lstStyle/>
          <a:p>
            <a:r>
              <a:rPr lang="en-US" dirty="0" smtClean="0">
                <a:latin typeface="Cambria" panose="02040503050406030204" pitchFamily="18" charset="0"/>
              </a:rPr>
              <a:t>Is it because American women are sicker?</a:t>
            </a:r>
            <a:endParaRPr lang="en-US" dirty="0">
              <a:latin typeface="Cambria" panose="02040503050406030204" pitchFamily="18" charset="0"/>
            </a:endParaRPr>
          </a:p>
        </p:txBody>
      </p:sp>
      <p:sp>
        <p:nvSpPr>
          <p:cNvPr id="6" name="Content Placeholder 2"/>
          <p:cNvSpPr>
            <a:spLocks noGrp="1"/>
          </p:cNvSpPr>
          <p:nvPr>
            <p:ph idx="1"/>
          </p:nvPr>
        </p:nvSpPr>
        <p:spPr>
          <a:xfrm>
            <a:off x="180975" y="5588000"/>
            <a:ext cx="8963025" cy="774700"/>
          </a:xfrm>
          <a:solidFill>
            <a:schemeClr val="bg1"/>
          </a:solidFill>
        </p:spPr>
        <p:txBody>
          <a:bodyPr/>
          <a:lstStyle/>
          <a:p>
            <a:pPr marL="0" indent="0" algn="ctr">
              <a:buNone/>
            </a:pPr>
            <a:r>
              <a:rPr lang="en-US" b="1" i="1" dirty="0" smtClean="0">
                <a:solidFill>
                  <a:schemeClr val="accent6">
                    <a:lumMod val="60000"/>
                    <a:lumOff val="40000"/>
                  </a:schemeClr>
                </a:solidFill>
                <a:latin typeface="Calibri" panose="020F0502020204030204" pitchFamily="34" charset="0"/>
              </a:rPr>
              <a:t>Unclear: The aggregate rate of non-communicable disease burden amongst American women ages 15-49 is amongst the highest of OECD countries. </a:t>
            </a:r>
            <a:endParaRPr lang="en-US" b="1" i="1" dirty="0">
              <a:solidFill>
                <a:schemeClr val="accent6">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284282261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8438"/>
            <a:ext cx="8191500" cy="660400"/>
          </a:xfrm>
        </p:spPr>
        <p:txBody>
          <a:bodyPr/>
          <a:lstStyle/>
          <a:p>
            <a:r>
              <a:rPr lang="en-US" dirty="0" smtClean="0">
                <a:latin typeface="Cambria" panose="02040503050406030204" pitchFamily="18" charset="0"/>
              </a:rPr>
              <a:t>Is it because American women have more comorbidities?</a:t>
            </a:r>
            <a:endParaRPr lang="en-US" dirty="0">
              <a:latin typeface="Cambria" panose="020405030504060302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125"/>
            <a:ext cx="9074903" cy="391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180975" y="5257800"/>
            <a:ext cx="8963025" cy="857250"/>
          </a:xfrm>
          <a:solidFill>
            <a:schemeClr val="bg1"/>
          </a:solidFill>
        </p:spPr>
        <p:txBody>
          <a:bodyPr/>
          <a:lstStyle/>
          <a:p>
            <a:pPr marL="0" indent="0" algn="ctr">
              <a:buNone/>
            </a:pPr>
            <a:r>
              <a:rPr lang="en-US" b="1" i="1" dirty="0" smtClean="0">
                <a:solidFill>
                  <a:schemeClr val="accent6">
                    <a:lumMod val="60000"/>
                    <a:lumOff val="40000"/>
                  </a:schemeClr>
                </a:solidFill>
                <a:latin typeface="Calibri" panose="020F0502020204030204" pitchFamily="34" charset="0"/>
              </a:rPr>
              <a:t>It is possible: The number of deaths in the USA due to “standard” obstetric problems has not increased, but other direct, other indirect and late maternal deaths have increased substantially. </a:t>
            </a:r>
            <a:endParaRPr lang="en-US" b="1" i="1" dirty="0">
              <a:solidFill>
                <a:schemeClr val="accent6">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134080698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04800" y="514351"/>
            <a:ext cx="8458199" cy="5829299"/>
          </a:xfrm>
          <a:prstGeom prst="rect">
            <a:avLst/>
          </a:prstGeom>
        </p:spPr>
      </p:pic>
      <p:sp>
        <p:nvSpPr>
          <p:cNvPr id="5" name="Oval 4"/>
          <p:cNvSpPr/>
          <p:nvPr/>
        </p:nvSpPr>
        <p:spPr>
          <a:xfrm>
            <a:off x="6629400" y="1977018"/>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8" name="Straight Arrow Connector 7"/>
          <p:cNvCxnSpPr/>
          <p:nvPr/>
        </p:nvCxnSpPr>
        <p:spPr>
          <a:xfrm flipV="1">
            <a:off x="1409700" y="2419350"/>
            <a:ext cx="57150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67368" y="2174952"/>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7" name="Title 1"/>
          <p:cNvSpPr txBox="1">
            <a:spLocks/>
          </p:cNvSpPr>
          <p:nvPr/>
        </p:nvSpPr>
        <p:spPr bwMode="auto">
          <a:xfrm>
            <a:off x="457200" y="7938"/>
            <a:ext cx="8191500" cy="660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a:lstStyle>
          <a:p>
            <a:r>
              <a:rPr lang="en-US" kern="0" dirty="0" smtClean="0">
                <a:latin typeface="Cambria" panose="02040503050406030204" pitchFamily="18" charset="0"/>
              </a:rPr>
              <a:t>Is it because women have poorer access?</a:t>
            </a:r>
            <a:endParaRPr lang="en-US" kern="0" dirty="0">
              <a:latin typeface="Cambria" panose="02040503050406030204" pitchFamily="18" charset="0"/>
            </a:endParaRPr>
          </a:p>
        </p:txBody>
      </p:sp>
      <p:sp>
        <p:nvSpPr>
          <p:cNvPr id="10" name="Title 1"/>
          <p:cNvSpPr txBox="1">
            <a:spLocks/>
          </p:cNvSpPr>
          <p:nvPr/>
        </p:nvSpPr>
        <p:spPr>
          <a:xfrm>
            <a:off x="2076450" y="6400801"/>
            <a:ext cx="4991100" cy="342901"/>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400" b="1" i="1" dirty="0" smtClean="0">
                <a:solidFill>
                  <a:schemeClr val="accent6">
                    <a:lumMod val="60000"/>
                    <a:lumOff val="40000"/>
                  </a:schemeClr>
                </a:solidFill>
              </a:rPr>
              <a:t>https://www.census.gov/prod/2013pubs/p60-245.pdf</a:t>
            </a:r>
            <a:endParaRPr lang="en-US" sz="1400" b="1" i="1" dirty="0">
              <a:solidFill>
                <a:schemeClr val="accent6">
                  <a:lumMod val="60000"/>
                  <a:lumOff val="40000"/>
                </a:schemeClr>
              </a:solidFill>
            </a:endParaRPr>
          </a:p>
        </p:txBody>
      </p:sp>
    </p:spTree>
    <p:extLst>
      <p:ext uri="{BB962C8B-B14F-4D97-AF65-F5344CB8AC3E}">
        <p14:creationId xmlns:p14="http://schemas.microsoft.com/office/powerpoint/2010/main" val="30637368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09600" y="942976"/>
            <a:ext cx="7892276" cy="5457825"/>
          </a:xfrm>
          <a:prstGeom prst="rect">
            <a:avLst/>
          </a:prstGeom>
        </p:spPr>
      </p:pic>
      <p:sp>
        <p:nvSpPr>
          <p:cNvPr id="5" name="Oval 4"/>
          <p:cNvSpPr/>
          <p:nvPr/>
        </p:nvSpPr>
        <p:spPr>
          <a:xfrm>
            <a:off x="6789234" y="2317579"/>
            <a:ext cx="823542" cy="779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6" name="Straight Arrow Connector 5"/>
          <p:cNvCxnSpPr/>
          <p:nvPr/>
        </p:nvCxnSpPr>
        <p:spPr>
          <a:xfrm flipV="1">
            <a:off x="1211871" y="2749224"/>
            <a:ext cx="6065334"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00100" y="2816579"/>
            <a:ext cx="823542" cy="779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0" name="Title 1"/>
          <p:cNvSpPr txBox="1">
            <a:spLocks/>
          </p:cNvSpPr>
          <p:nvPr/>
        </p:nvSpPr>
        <p:spPr>
          <a:xfrm>
            <a:off x="2076450" y="6400801"/>
            <a:ext cx="4991100" cy="342901"/>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400" b="1" i="1" dirty="0" smtClean="0">
                <a:solidFill>
                  <a:schemeClr val="accent6">
                    <a:lumMod val="60000"/>
                    <a:lumOff val="40000"/>
                  </a:schemeClr>
                </a:solidFill>
              </a:rPr>
              <a:t>https://www.census.gov/prod/2013pubs/p60-245.pdf</a:t>
            </a:r>
            <a:endParaRPr lang="en-US" sz="1400" b="1" i="1" dirty="0">
              <a:solidFill>
                <a:schemeClr val="accent6">
                  <a:lumMod val="60000"/>
                  <a:lumOff val="40000"/>
                </a:schemeClr>
              </a:solidFill>
            </a:endParaRPr>
          </a:p>
        </p:txBody>
      </p:sp>
      <p:sp>
        <p:nvSpPr>
          <p:cNvPr id="8" name="Title 1"/>
          <p:cNvSpPr txBox="1">
            <a:spLocks/>
          </p:cNvSpPr>
          <p:nvPr/>
        </p:nvSpPr>
        <p:spPr bwMode="auto">
          <a:xfrm>
            <a:off x="457200" y="103188"/>
            <a:ext cx="8191500" cy="660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a:lstStyle>
          <a:p>
            <a:r>
              <a:rPr lang="en-US" kern="0" dirty="0" smtClean="0">
                <a:latin typeface="Cambria" panose="02040503050406030204" pitchFamily="18" charset="0"/>
              </a:rPr>
              <a:t>Is it because women have poorer access?</a:t>
            </a:r>
            <a:endParaRPr lang="en-US" kern="0" dirty="0">
              <a:latin typeface="Cambria" panose="02040503050406030204" pitchFamily="18" charset="0"/>
            </a:endParaRPr>
          </a:p>
        </p:txBody>
      </p:sp>
    </p:spTree>
    <p:extLst>
      <p:ext uri="{BB962C8B-B14F-4D97-AF65-F5344CB8AC3E}">
        <p14:creationId xmlns:p14="http://schemas.microsoft.com/office/powerpoint/2010/main" val="85831087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377" y="981074"/>
            <a:ext cx="6471444" cy="419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76426" y="6460093"/>
            <a:ext cx="5572124"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b="1" i="1" dirty="0" smtClean="0">
                <a:solidFill>
                  <a:schemeClr val="accent6">
                    <a:lumMod val="60000"/>
                    <a:lumOff val="40000"/>
                  </a:schemeClr>
                </a:solidFill>
              </a:rPr>
              <a:t>http://www.dhs.wisconsin.gov/mareform/</a:t>
            </a:r>
            <a:endParaRPr lang="en-US" b="1" i="1" dirty="0">
              <a:solidFill>
                <a:schemeClr val="accent6">
                  <a:lumMod val="60000"/>
                  <a:lumOff val="40000"/>
                </a:schemeClr>
              </a:solidFill>
            </a:endParaRPr>
          </a:p>
        </p:txBody>
      </p:sp>
      <p:sp>
        <p:nvSpPr>
          <p:cNvPr id="5" name="Content Placeholder 2"/>
          <p:cNvSpPr txBox="1">
            <a:spLocks/>
          </p:cNvSpPr>
          <p:nvPr/>
        </p:nvSpPr>
        <p:spPr bwMode="auto">
          <a:xfrm>
            <a:off x="200025" y="5197816"/>
            <a:ext cx="8762999" cy="925513"/>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45000"/>
              </a:spcBef>
              <a:spcAft>
                <a:spcPct val="0"/>
              </a:spcAft>
              <a:buClr>
                <a:schemeClr val="accent1"/>
              </a:buClr>
              <a:buSzPct val="120000"/>
              <a:buChar char="•"/>
              <a:defRPr sz="2200">
                <a:solidFill>
                  <a:schemeClr val="bg2">
                    <a:lumMod val="50000"/>
                  </a:schemeClr>
                </a:solidFill>
                <a:latin typeface="+mn-lt"/>
                <a:ea typeface="+mn-ea"/>
                <a:cs typeface="+mn-cs"/>
              </a:defRPr>
            </a:lvl1pPr>
            <a:lvl2pPr marL="566738" indent="-220663" algn="l" rtl="0" eaLnBrk="1" fontAlgn="base" hangingPunct="1">
              <a:spcBef>
                <a:spcPct val="45000"/>
              </a:spcBef>
              <a:spcAft>
                <a:spcPct val="0"/>
              </a:spcAft>
              <a:buClr>
                <a:schemeClr val="accent1"/>
              </a:buClr>
              <a:buSzPct val="90000"/>
              <a:buFont typeface="Courier New" pitchFamily="49" charset="0"/>
              <a:buChar char="o"/>
              <a:defRPr sz="2000">
                <a:solidFill>
                  <a:schemeClr val="bg2">
                    <a:lumMod val="50000"/>
                  </a:schemeClr>
                </a:solidFill>
                <a:latin typeface="+mn-lt"/>
              </a:defRPr>
            </a:lvl2pPr>
            <a:lvl3pPr marL="912813" indent="-231775" algn="l" rtl="0" eaLnBrk="1" fontAlgn="base" hangingPunct="1">
              <a:spcBef>
                <a:spcPct val="45000"/>
              </a:spcBef>
              <a:spcAft>
                <a:spcPct val="0"/>
              </a:spcAft>
              <a:buClr>
                <a:schemeClr val="accent1"/>
              </a:buClr>
              <a:buSzPct val="90000"/>
              <a:buFont typeface="Arial" pitchFamily="34" charset="0"/>
              <a:buChar char="─"/>
              <a:defRPr sz="1800">
                <a:solidFill>
                  <a:schemeClr val="bg2">
                    <a:lumMod val="50000"/>
                  </a:schemeClr>
                </a:solidFill>
                <a:latin typeface="+mn-lt"/>
              </a:defRPr>
            </a:lvl3pPr>
            <a:lvl4pPr marL="1258888" indent="-231775" algn="l" rtl="0" eaLnBrk="1" fontAlgn="base" hangingPunct="1">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1" fontAlgn="base" hangingPunct="1">
              <a:spcBef>
                <a:spcPct val="45000"/>
              </a:spcBef>
              <a:spcAft>
                <a:spcPct val="0"/>
              </a:spcAft>
              <a:buChar char="»"/>
              <a:defRPr sz="1600">
                <a:solidFill>
                  <a:schemeClr val="bg2">
                    <a:lumMod val="50000"/>
                  </a:schemeClr>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a:lstStyle>
          <a:p>
            <a:pPr marL="0" indent="0" algn="ctr">
              <a:buFontTx/>
              <a:buNone/>
            </a:pPr>
            <a:r>
              <a:rPr lang="en-US" b="1" i="1" kern="0" dirty="0" smtClean="0">
                <a:solidFill>
                  <a:schemeClr val="accent6">
                    <a:lumMod val="60000"/>
                    <a:lumOff val="40000"/>
                  </a:schemeClr>
                </a:solidFill>
                <a:latin typeface="Calibri" panose="020F0502020204030204" pitchFamily="34" charset="0"/>
              </a:rPr>
              <a:t>Possibly related: Increase in maternal mortality has paralleled increased rates of uninsured and under-insurance. Medicaid also does not cover pre-natal care as well as private insurers. </a:t>
            </a:r>
            <a:endParaRPr lang="en-US" b="1" i="1" kern="0" dirty="0">
              <a:solidFill>
                <a:schemeClr val="accent6">
                  <a:lumMod val="60000"/>
                  <a:lumOff val="40000"/>
                </a:schemeClr>
              </a:solidFill>
              <a:latin typeface="Calibri" panose="020F0502020204030204" pitchFamily="34" charset="0"/>
            </a:endParaRPr>
          </a:p>
        </p:txBody>
      </p:sp>
      <p:sp>
        <p:nvSpPr>
          <p:cNvPr id="6" name="Title 1"/>
          <p:cNvSpPr txBox="1">
            <a:spLocks/>
          </p:cNvSpPr>
          <p:nvPr/>
        </p:nvSpPr>
        <p:spPr bwMode="auto">
          <a:xfrm>
            <a:off x="457200" y="246063"/>
            <a:ext cx="8191500" cy="660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a:lstStyle>
          <a:p>
            <a:r>
              <a:rPr lang="en-US" kern="0" dirty="0" smtClean="0">
                <a:latin typeface="Cambria" panose="02040503050406030204" pitchFamily="18" charset="0"/>
              </a:rPr>
              <a:t>Is it because women have poorer access?</a:t>
            </a:r>
            <a:endParaRPr lang="en-US" kern="0" dirty="0">
              <a:latin typeface="Cambria" panose="02040503050406030204" pitchFamily="18" charset="0"/>
            </a:endParaRPr>
          </a:p>
        </p:txBody>
      </p:sp>
    </p:spTree>
    <p:extLst>
      <p:ext uri="{BB962C8B-B14F-4D97-AF65-F5344CB8AC3E}">
        <p14:creationId xmlns:p14="http://schemas.microsoft.com/office/powerpoint/2010/main" val="207665151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8191500" cy="660400"/>
          </a:xfrm>
        </p:spPr>
        <p:txBody>
          <a:bodyPr/>
          <a:lstStyle/>
          <a:p>
            <a:r>
              <a:rPr lang="en-US" dirty="0" smtClean="0">
                <a:latin typeface="Cambria" panose="02040503050406030204" pitchFamily="18" charset="0"/>
              </a:rPr>
              <a:t>Recommendations for addressing high maternal mortality in USA</a:t>
            </a:r>
            <a:endParaRPr lang="en-US" dirty="0">
              <a:latin typeface="Cambria" panose="02040503050406030204" pitchFamily="18" charset="0"/>
            </a:endParaRPr>
          </a:p>
        </p:txBody>
      </p:sp>
      <p:sp>
        <p:nvSpPr>
          <p:cNvPr id="3" name="Content Placeholder 2"/>
          <p:cNvSpPr>
            <a:spLocks noGrp="1"/>
          </p:cNvSpPr>
          <p:nvPr>
            <p:ph idx="1"/>
          </p:nvPr>
        </p:nvSpPr>
        <p:spPr>
          <a:xfrm>
            <a:off x="180975" y="1362075"/>
            <a:ext cx="8772525" cy="4687888"/>
          </a:xfrm>
        </p:spPr>
        <p:txBody>
          <a:bodyPr/>
          <a:lstStyle/>
          <a:p>
            <a:pPr marL="457200" indent="-457200">
              <a:buFont typeface="+mj-lt"/>
              <a:buAutoNum type="arabicPeriod"/>
            </a:pPr>
            <a:r>
              <a:rPr lang="en-US" dirty="0">
                <a:latin typeface="Calibri" panose="020F0502020204030204" pitchFamily="34" charset="0"/>
              </a:rPr>
              <a:t>Perform </a:t>
            </a:r>
            <a:r>
              <a:rPr lang="en-US" b="1" i="1" dirty="0">
                <a:solidFill>
                  <a:schemeClr val="accent2">
                    <a:lumMod val="60000"/>
                    <a:lumOff val="40000"/>
                  </a:schemeClr>
                </a:solidFill>
                <a:latin typeface="Calibri" panose="020F0502020204030204" pitchFamily="34" charset="0"/>
              </a:rPr>
              <a:t>state or county level analyses </a:t>
            </a:r>
            <a:r>
              <a:rPr lang="en-US" dirty="0">
                <a:latin typeface="Calibri" panose="020F0502020204030204" pitchFamily="34" charset="0"/>
              </a:rPr>
              <a:t>of maternal health outcomes to determine if pattern matches the known patterns of health inequity within the </a:t>
            </a:r>
            <a:r>
              <a:rPr lang="en-US" dirty="0" smtClean="0">
                <a:latin typeface="Calibri" panose="020F0502020204030204" pitchFamily="34" charset="0"/>
              </a:rPr>
              <a:t>country or follows other patterns. (</a:t>
            </a:r>
            <a:r>
              <a:rPr lang="en-US" b="1" i="1" dirty="0" smtClean="0">
                <a:solidFill>
                  <a:schemeClr val="accent2">
                    <a:lumMod val="60000"/>
                    <a:lumOff val="40000"/>
                  </a:schemeClr>
                </a:solidFill>
                <a:latin typeface="Calibri" panose="020F0502020204030204" pitchFamily="34" charset="0"/>
              </a:rPr>
              <a:t>Underway in GBD 2015</a:t>
            </a:r>
            <a:r>
              <a:rPr lang="en-US" dirty="0" smtClean="0">
                <a:latin typeface="Calibri" panose="020F0502020204030204" pitchFamily="34" charset="0"/>
              </a:rPr>
              <a:t>)</a:t>
            </a:r>
          </a:p>
          <a:p>
            <a:pPr marL="457200" indent="-457200">
              <a:buFont typeface="+mj-lt"/>
              <a:buAutoNum type="arabicPeriod"/>
            </a:pPr>
            <a:r>
              <a:rPr lang="en-US" dirty="0">
                <a:latin typeface="Calibri" panose="020F0502020204030204" pitchFamily="34" charset="0"/>
              </a:rPr>
              <a:t>Analyze state-level Medicaid and private insurer data to determine if there are systematic differences in comorbidity and coverage for prenatal and </a:t>
            </a:r>
            <a:r>
              <a:rPr lang="en-US" dirty="0" err="1">
                <a:latin typeface="Calibri" panose="020F0502020204030204" pitchFamily="34" charset="0"/>
              </a:rPr>
              <a:t>peri</a:t>
            </a:r>
            <a:r>
              <a:rPr lang="en-US" dirty="0">
                <a:latin typeface="Calibri" panose="020F0502020204030204" pitchFamily="34" charset="0"/>
              </a:rPr>
              <a:t>-delivery care.</a:t>
            </a:r>
          </a:p>
          <a:p>
            <a:pPr marL="457200" indent="-457200">
              <a:buFont typeface="+mj-lt"/>
              <a:buAutoNum type="arabicPeriod"/>
            </a:pPr>
            <a:r>
              <a:rPr lang="en-US" dirty="0" smtClean="0">
                <a:latin typeface="Calibri" panose="020F0502020204030204" pitchFamily="34" charset="0"/>
              </a:rPr>
              <a:t>Conduct </a:t>
            </a:r>
            <a:r>
              <a:rPr lang="en-US" dirty="0">
                <a:latin typeface="Calibri" panose="020F0502020204030204" pitchFamily="34" charset="0"/>
              </a:rPr>
              <a:t>a "Confidential Enquiry" into all maternal deaths in the United States, modeled after similar programs in Australia and the United Kingdom</a:t>
            </a:r>
            <a:r>
              <a:rPr lang="en-US" dirty="0" smtClean="0">
                <a:latin typeface="Calibri" panose="020F0502020204030204" pitchFamily="34" charset="0"/>
              </a:rPr>
              <a:t>. </a:t>
            </a:r>
            <a:r>
              <a:rPr lang="en-US" dirty="0">
                <a:latin typeface="Calibri" panose="020F0502020204030204" pitchFamily="34" charset="0"/>
              </a:rPr>
              <a:t>These programs and have yielded great insight into underlying causes and developed excellent guidelines for clinicians</a:t>
            </a:r>
            <a:r>
              <a:rPr lang="en-US" dirty="0" smtClean="0">
                <a:latin typeface="Calibri" panose="020F0502020204030204" pitchFamily="34" charset="0"/>
              </a:rPr>
              <a:t>.</a:t>
            </a:r>
          </a:p>
          <a:p>
            <a:pPr marL="457200" indent="-457200">
              <a:buFont typeface="+mj-lt"/>
              <a:buAutoNum type="arabicPeriod"/>
            </a:pPr>
            <a:r>
              <a:rPr lang="en-US" dirty="0">
                <a:latin typeface="Calibri" panose="020F0502020204030204" pitchFamily="34" charset="0"/>
              </a:rPr>
              <a:t>Be honest and upfront with patients who are contemplating embarking on high-risk pregnancies.</a:t>
            </a:r>
            <a:endParaRPr lang="en-US" dirty="0" smtClean="0">
              <a:latin typeface="Calibri" panose="020F0502020204030204" pitchFamily="34" charset="0"/>
            </a:endParaRPr>
          </a:p>
          <a:p>
            <a:pPr marL="457200" indent="-457200">
              <a:buFont typeface="+mj-lt"/>
              <a:buAutoNum type="arabicPeriod"/>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36</a:t>
            </a:fld>
            <a:endParaRPr lang="en-US" dirty="0"/>
          </a:p>
        </p:txBody>
      </p:sp>
    </p:spTree>
    <p:extLst>
      <p:ext uri="{BB962C8B-B14F-4D97-AF65-F5344CB8AC3E}">
        <p14:creationId xmlns:p14="http://schemas.microsoft.com/office/powerpoint/2010/main" val="69922496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Outline</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7026E812-5D4A-4866-B347-B04EBAC3A896}" type="slidenum">
              <a:rPr lang="en-US" smtClean="0"/>
              <a:pPr/>
              <a:t>37</a:t>
            </a:fld>
            <a:endParaRPr lang="en-US"/>
          </a:p>
        </p:txBody>
      </p:sp>
      <p:sp>
        <p:nvSpPr>
          <p:cNvPr id="5" name="Content Placeholder 4"/>
          <p:cNvSpPr>
            <a:spLocks noGrp="1"/>
          </p:cNvSpPr>
          <p:nvPr>
            <p:ph idx="1"/>
          </p:nvPr>
        </p:nvSpPr>
        <p:spPr>
          <a:xfrm>
            <a:off x="1003300" y="1323339"/>
            <a:ext cx="7683500" cy="4802823"/>
          </a:xfrm>
        </p:spPr>
        <p:txBody>
          <a:bodyPr/>
          <a:lstStyle/>
          <a:p>
            <a:pPr marL="457200" indent="-457200">
              <a:buClr>
                <a:srgbClr val="FFFF00"/>
              </a:buClr>
              <a:buFontTx/>
              <a:buAutoNum type="arabicPeriod"/>
            </a:pPr>
            <a:r>
              <a:rPr lang="en-US" sz="2800" dirty="0">
                <a:solidFill>
                  <a:schemeClr val="bg1"/>
                </a:solidFill>
                <a:latin typeface="Calibri" panose="020F0502020204030204" pitchFamily="34" charset="0"/>
              </a:rPr>
              <a:t>General themes of the Global Burden of Disease (GBD) project</a:t>
            </a:r>
            <a:endParaRPr lang="en-US" sz="2800" dirty="0">
              <a:solidFill>
                <a:schemeClr val="bg1"/>
              </a:solidFill>
              <a:latin typeface="Calibri" panose="020F0502020204030204" pitchFamily="34" charset="0"/>
              <a:cs typeface="Calibri" panose="020F0502020204030204" pitchFamily="34" charset="0"/>
            </a:endParaRPr>
          </a:p>
          <a:p>
            <a:pPr marL="457200" indent="-457200">
              <a:buClr>
                <a:srgbClr val="FFFF00"/>
              </a:buClr>
              <a:buAutoNum type="arabicPeriod"/>
            </a:pPr>
            <a:r>
              <a:rPr lang="en-US" sz="2800" dirty="0">
                <a:solidFill>
                  <a:schemeClr val="bg1"/>
                </a:solidFill>
                <a:latin typeface="Calibri" panose="020F0502020204030204" pitchFamily="34" charset="0"/>
              </a:rPr>
              <a:t>Maternal mortality and progress toward Millennium Development Goal (MDG) 5 </a:t>
            </a:r>
          </a:p>
          <a:p>
            <a:pPr marL="457200" indent="-457200">
              <a:buClr>
                <a:srgbClr val="FFFF00"/>
              </a:buClr>
              <a:buAutoNum type="arabicPeriod"/>
            </a:pPr>
            <a:r>
              <a:rPr lang="en-US" sz="2800" dirty="0">
                <a:solidFill>
                  <a:schemeClr val="bg1"/>
                </a:solidFill>
                <a:latin typeface="Calibri" panose="020F0502020204030204" pitchFamily="34" charset="0"/>
                <a:cs typeface="Calibri" panose="020F0502020204030204" pitchFamily="34" charset="0"/>
              </a:rPr>
              <a:t>Maternal mortality in the United States</a:t>
            </a:r>
          </a:p>
          <a:p>
            <a:pPr marL="457200" indent="-457200">
              <a:buClr>
                <a:srgbClr val="FFFF00"/>
              </a:buClr>
              <a:buAutoNum type="arabicPeriod"/>
            </a:pPr>
            <a:r>
              <a:rPr lang="en-US" sz="2800" dirty="0">
                <a:solidFill>
                  <a:schemeClr val="bg1"/>
                </a:solidFill>
                <a:latin typeface="Calibri" panose="020F0502020204030204" pitchFamily="34" charset="0"/>
                <a:cs typeface="Calibri" panose="020F0502020204030204" pitchFamily="34" charset="0"/>
              </a:rPr>
              <a:t>Child mortality in the United States</a:t>
            </a:r>
          </a:p>
        </p:txBody>
      </p:sp>
      <p:sp>
        <p:nvSpPr>
          <p:cNvPr id="6" name="Right Arrow 5"/>
          <p:cNvSpPr/>
          <p:nvPr/>
        </p:nvSpPr>
        <p:spPr>
          <a:xfrm>
            <a:off x="190500" y="4061300"/>
            <a:ext cx="812800" cy="444500"/>
          </a:xfrm>
          <a:prstGeom prst="rightArrow">
            <a:avLst/>
          </a:prstGeom>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109306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mortality globally and in the USA</a:t>
            </a:r>
            <a:endParaRPr lang="en-US" dirty="0"/>
          </a:p>
        </p:txBody>
      </p:sp>
      <p:sp>
        <p:nvSpPr>
          <p:cNvPr id="4" name="Slide Number Placeholder 3"/>
          <p:cNvSpPr>
            <a:spLocks noGrp="1"/>
          </p:cNvSpPr>
          <p:nvPr>
            <p:ph type="sldNum" sz="quarter" idx="10"/>
          </p:nvPr>
        </p:nvSpPr>
        <p:spPr/>
        <p:txBody>
          <a:bodyPr/>
          <a:lstStyle/>
          <a:p>
            <a:fld id="{0351F2E6-A7BC-496D-9D39-6D142B5688FB}" type="slidenum">
              <a:rPr lang="en-US" smtClean="0"/>
              <a:pPr/>
              <a:t>38</a:t>
            </a:fld>
            <a:endParaRPr lang="en-US" dirty="0"/>
          </a:p>
        </p:txBody>
      </p:sp>
      <p:pic>
        <p:nvPicPr>
          <p:cNvPr id="5" name="Picture 4"/>
          <p:cNvPicPr>
            <a:picLocks noChangeAspect="1"/>
          </p:cNvPicPr>
          <p:nvPr/>
        </p:nvPicPr>
        <p:blipFill>
          <a:blip r:embed="rId2"/>
          <a:stretch>
            <a:fillRect/>
          </a:stretch>
        </p:blipFill>
        <p:spPr>
          <a:xfrm>
            <a:off x="0" y="1295400"/>
            <a:ext cx="9027101" cy="4931005"/>
          </a:xfrm>
          <a:prstGeom prst="rect">
            <a:avLst/>
          </a:prstGeom>
        </p:spPr>
      </p:pic>
    </p:spTree>
    <p:extLst>
      <p:ext uri="{BB962C8B-B14F-4D97-AF65-F5344CB8AC3E}">
        <p14:creationId xmlns:p14="http://schemas.microsoft.com/office/powerpoint/2010/main" val="334141274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98438"/>
            <a:ext cx="8775700" cy="660400"/>
          </a:xfrm>
        </p:spPr>
        <p:txBody>
          <a:bodyPr/>
          <a:lstStyle/>
          <a:p>
            <a:r>
              <a:rPr lang="en-US" dirty="0" smtClean="0">
                <a:latin typeface="Cambria" panose="02040503050406030204" pitchFamily="18" charset="0"/>
              </a:rPr>
              <a:t>Child mortality rates in the USA, 1990 to 2013</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53744" y="1295401"/>
            <a:ext cx="9090256" cy="4674204"/>
          </a:xfrm>
          <a:prstGeom prst="rect">
            <a:avLst/>
          </a:prstGeom>
        </p:spPr>
      </p:pic>
    </p:spTree>
    <p:extLst>
      <p:ext uri="{BB962C8B-B14F-4D97-AF65-F5344CB8AC3E}">
        <p14:creationId xmlns:p14="http://schemas.microsoft.com/office/powerpoint/2010/main" val="37707414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rmAutofit/>
          </a:bodyPr>
          <a:lstStyle/>
          <a:p>
            <a:pPr eaLnBrk="1" hangingPunct="1"/>
            <a:r>
              <a:rPr lang="en-US" dirty="0" smtClean="0">
                <a:latin typeface="Cambria" panose="02040503050406030204" pitchFamily="18" charset="0"/>
              </a:rPr>
              <a:t>Global Burden of Disease</a:t>
            </a:r>
            <a:endParaRPr lang="en-US" sz="3200" b="1" dirty="0" smtClean="0">
              <a:latin typeface="Cambria" panose="02040503050406030204" pitchFamily="18" charset="0"/>
            </a:endParaRPr>
          </a:p>
        </p:txBody>
      </p:sp>
      <p:sp>
        <p:nvSpPr>
          <p:cNvPr id="6148" name="Rectangle 3"/>
          <p:cNvSpPr>
            <a:spLocks noGrp="1" noChangeArrowheads="1"/>
          </p:cNvSpPr>
          <p:nvPr>
            <p:ph idx="1"/>
          </p:nvPr>
        </p:nvSpPr>
        <p:spPr>
          <a:xfrm>
            <a:off x="457200" y="952501"/>
            <a:ext cx="8394700" cy="5359400"/>
          </a:xfrm>
        </p:spPr>
        <p:txBody>
          <a:bodyPr>
            <a:normAutofit fontScale="92500" lnSpcReduction="10000"/>
          </a:bodyPr>
          <a:lstStyle/>
          <a:p>
            <a:pPr marL="457200" indent="-457200">
              <a:spcAft>
                <a:spcPts val="600"/>
              </a:spcAft>
              <a:buFontTx/>
              <a:buAutoNum type="arabicPeriod"/>
              <a:defRPr/>
            </a:pPr>
            <a:r>
              <a:rPr lang="en-US" dirty="0">
                <a:latin typeface="Calibri" panose="020F0502020204030204" pitchFamily="34" charset="0"/>
              </a:rPr>
              <a:t>A </a:t>
            </a:r>
            <a:r>
              <a:rPr lang="en-US" b="1" i="1" dirty="0" smtClean="0">
                <a:solidFill>
                  <a:schemeClr val="accent6">
                    <a:lumMod val="60000"/>
                    <a:lumOff val="40000"/>
                  </a:schemeClr>
                </a:solidFill>
                <a:latin typeface="Calibri" panose="020F0502020204030204" pitchFamily="34" charset="0"/>
              </a:rPr>
              <a:t>systematic,</a:t>
            </a:r>
            <a:r>
              <a:rPr lang="en-US" b="1" dirty="0" smtClean="0">
                <a:solidFill>
                  <a:schemeClr val="accent6">
                    <a:lumMod val="60000"/>
                    <a:lumOff val="40000"/>
                  </a:schemeClr>
                </a:solidFill>
                <a:latin typeface="Calibri" panose="020F0502020204030204" pitchFamily="34" charset="0"/>
              </a:rPr>
              <a:t> </a:t>
            </a:r>
            <a:r>
              <a:rPr lang="en-US" b="1" i="1" dirty="0">
                <a:solidFill>
                  <a:schemeClr val="accent6">
                    <a:lumMod val="60000"/>
                    <a:lumOff val="40000"/>
                  </a:schemeClr>
                </a:solidFill>
                <a:latin typeface="Calibri" panose="020F0502020204030204" pitchFamily="34" charset="0"/>
              </a:rPr>
              <a:t>scientific</a:t>
            </a:r>
            <a:r>
              <a:rPr lang="en-US" b="1" dirty="0">
                <a:solidFill>
                  <a:schemeClr val="accent6">
                    <a:lumMod val="60000"/>
                    <a:lumOff val="40000"/>
                  </a:schemeClr>
                </a:solidFill>
                <a:latin typeface="Calibri" panose="020F0502020204030204" pitchFamily="34" charset="0"/>
              </a:rPr>
              <a:t> </a:t>
            </a:r>
            <a:r>
              <a:rPr lang="en-US" dirty="0">
                <a:latin typeface="Calibri" panose="020F0502020204030204" pitchFamily="34" charset="0"/>
              </a:rPr>
              <a:t>effort to quantify the </a:t>
            </a:r>
            <a:r>
              <a:rPr lang="en-US" b="1" i="1" dirty="0">
                <a:solidFill>
                  <a:schemeClr val="accent6">
                    <a:lumMod val="60000"/>
                    <a:lumOff val="40000"/>
                  </a:schemeClr>
                </a:solidFill>
                <a:latin typeface="Calibri" panose="020F0502020204030204" pitchFamily="34" charset="0"/>
              </a:rPr>
              <a:t>comparative</a:t>
            </a:r>
            <a:r>
              <a:rPr lang="en-US" dirty="0">
                <a:latin typeface="Calibri" panose="020F0502020204030204" pitchFamily="34" charset="0"/>
              </a:rPr>
              <a:t> magnitude of </a:t>
            </a:r>
            <a:r>
              <a:rPr lang="en-US" b="1" i="1" dirty="0">
                <a:solidFill>
                  <a:schemeClr val="accent6">
                    <a:lumMod val="60000"/>
                    <a:lumOff val="40000"/>
                  </a:schemeClr>
                </a:solidFill>
                <a:latin typeface="Calibri" panose="020F0502020204030204" pitchFamily="34" charset="0"/>
              </a:rPr>
              <a:t>health </a:t>
            </a:r>
            <a:r>
              <a:rPr lang="en-US" b="1" i="1" dirty="0" smtClean="0">
                <a:solidFill>
                  <a:schemeClr val="accent6">
                    <a:lumMod val="60000"/>
                    <a:lumOff val="40000"/>
                  </a:schemeClr>
                </a:solidFill>
                <a:latin typeface="Calibri" panose="020F0502020204030204" pitchFamily="34" charset="0"/>
              </a:rPr>
              <a:t>loss </a:t>
            </a:r>
            <a:r>
              <a:rPr lang="en-US" dirty="0" smtClean="0">
                <a:latin typeface="Calibri" panose="020F0502020204030204" pitchFamily="34" charset="0"/>
              </a:rPr>
              <a:t>from all major diseases, injuries, and risk factors by age, sex, and population and over time.</a:t>
            </a:r>
            <a:endParaRPr lang="en-US" dirty="0">
              <a:latin typeface="Calibri" panose="020F0502020204030204" pitchFamily="34" charset="0"/>
            </a:endParaRPr>
          </a:p>
          <a:p>
            <a:pPr marL="457200" indent="-457200">
              <a:spcAft>
                <a:spcPts val="600"/>
              </a:spcAft>
              <a:buAutoNum type="arabicPeriod"/>
              <a:defRPr/>
            </a:pPr>
            <a:r>
              <a:rPr lang="en-US" dirty="0" smtClean="0">
                <a:latin typeface="Calibri" panose="020F0502020204030204" pitchFamily="34" charset="0"/>
              </a:rPr>
              <a:t>188 countries from 1990 to present.  Sub-national assessments for some countries. </a:t>
            </a:r>
          </a:p>
          <a:p>
            <a:pPr marL="792163" lvl="1" indent="-457200">
              <a:spcBef>
                <a:spcPts val="600"/>
              </a:spcBef>
              <a:spcAft>
                <a:spcPts val="600"/>
              </a:spcAft>
              <a:defRPr/>
            </a:pPr>
            <a:r>
              <a:rPr lang="en-US" dirty="0" smtClean="0">
                <a:latin typeface="Calibri" panose="020F0502020204030204" pitchFamily="34" charset="0"/>
              </a:rPr>
              <a:t>GBD 2013 (</a:t>
            </a:r>
            <a:r>
              <a:rPr lang="en-US" b="1" dirty="0" smtClean="0">
                <a:latin typeface="Calibri" panose="020F0502020204030204" pitchFamily="34" charset="0"/>
              </a:rPr>
              <a:t>China, Mexico, UK)</a:t>
            </a:r>
            <a:endParaRPr lang="en-US" dirty="0" smtClean="0">
              <a:latin typeface="Calibri" panose="020F0502020204030204" pitchFamily="34" charset="0"/>
            </a:endParaRPr>
          </a:p>
          <a:p>
            <a:pPr marL="792163" lvl="1" indent="-457200">
              <a:spcBef>
                <a:spcPts val="600"/>
              </a:spcBef>
              <a:spcAft>
                <a:spcPts val="600"/>
              </a:spcAft>
              <a:defRPr/>
            </a:pPr>
            <a:r>
              <a:rPr lang="en-US" dirty="0" smtClean="0">
                <a:latin typeface="Calibri" panose="020F0502020204030204" pitchFamily="34" charset="0"/>
              </a:rPr>
              <a:t>GBD 2015 (+</a:t>
            </a:r>
            <a:r>
              <a:rPr lang="en-US" b="1" dirty="0" smtClean="0">
                <a:latin typeface="Calibri" panose="020F0502020204030204" pitchFamily="34" charset="0"/>
              </a:rPr>
              <a:t>USA, Brazil, Japan, Sweden, Saudi Arabia, Kenya, S Africa)</a:t>
            </a:r>
            <a:endParaRPr lang="en-US" dirty="0" smtClean="0">
              <a:latin typeface="Calibri" panose="020F0502020204030204" pitchFamily="34" charset="0"/>
            </a:endParaRPr>
          </a:p>
          <a:p>
            <a:pPr marL="457200" indent="-457200">
              <a:spcAft>
                <a:spcPts val="600"/>
              </a:spcAft>
              <a:buAutoNum type="arabicPeriod"/>
              <a:defRPr/>
            </a:pPr>
            <a:r>
              <a:rPr lang="en-US" dirty="0" smtClean="0">
                <a:latin typeface="Calibri" panose="020F0502020204030204" pitchFamily="34" charset="0"/>
              </a:rPr>
              <a:t>306 </a:t>
            </a:r>
            <a:r>
              <a:rPr lang="en-US" dirty="0">
                <a:latin typeface="Calibri" panose="020F0502020204030204" pitchFamily="34" charset="0"/>
              </a:rPr>
              <a:t>diseases and injuries, </a:t>
            </a:r>
            <a:r>
              <a:rPr lang="en-US" dirty="0" smtClean="0">
                <a:latin typeface="Calibri" panose="020F0502020204030204" pitchFamily="34" charset="0"/>
              </a:rPr>
              <a:t>2,337 </a:t>
            </a:r>
            <a:r>
              <a:rPr lang="en-US" dirty="0">
                <a:latin typeface="Calibri" panose="020F0502020204030204" pitchFamily="34" charset="0"/>
              </a:rPr>
              <a:t>sequelae, </a:t>
            </a:r>
            <a:r>
              <a:rPr lang="en-US" dirty="0" smtClean="0">
                <a:latin typeface="Calibri" panose="020F0502020204030204" pitchFamily="34" charset="0"/>
              </a:rPr>
              <a:t>79 </a:t>
            </a:r>
            <a:r>
              <a:rPr lang="en-US" dirty="0">
                <a:latin typeface="Calibri" panose="020F0502020204030204" pitchFamily="34" charset="0"/>
              </a:rPr>
              <a:t>risk </a:t>
            </a:r>
            <a:r>
              <a:rPr lang="en-US" dirty="0" smtClean="0">
                <a:latin typeface="Calibri" panose="020F0502020204030204" pitchFamily="34" charset="0"/>
              </a:rPr>
              <a:t>factors or clusters of risk factors. </a:t>
            </a:r>
          </a:p>
          <a:p>
            <a:pPr marL="457200" indent="-457200">
              <a:spcAft>
                <a:spcPts val="600"/>
              </a:spcAft>
              <a:buAutoNum type="arabicPeriod"/>
              <a:defRPr/>
            </a:pPr>
            <a:r>
              <a:rPr lang="en-US" b="1" i="1" dirty="0" smtClean="0">
                <a:solidFill>
                  <a:schemeClr val="accent2">
                    <a:lumMod val="60000"/>
                    <a:lumOff val="40000"/>
                  </a:schemeClr>
                </a:solidFill>
                <a:latin typeface="Calibri" panose="020F0502020204030204" pitchFamily="34" charset="0"/>
              </a:rPr>
              <a:t>Facilitates direct comparisons </a:t>
            </a:r>
            <a:r>
              <a:rPr lang="en-US" dirty="0" smtClean="0">
                <a:latin typeface="Calibri" panose="020F0502020204030204" pitchFamily="34" charset="0"/>
              </a:rPr>
              <a:t>across geography, time, age, sex, and cause</a:t>
            </a:r>
          </a:p>
          <a:p>
            <a:pPr marL="457200" indent="-457200">
              <a:spcAft>
                <a:spcPts val="600"/>
              </a:spcAft>
              <a:buAutoNum type="arabicPeriod"/>
              <a:defRPr/>
            </a:pPr>
            <a:r>
              <a:rPr lang="en-US" dirty="0" smtClean="0">
                <a:latin typeface="Calibri" panose="020F0502020204030204" pitchFamily="34" charset="0"/>
              </a:rPr>
              <a:t>Updated annually; release planned for September each year.</a:t>
            </a:r>
          </a:p>
          <a:p>
            <a:pPr marL="457200" indent="-457200">
              <a:spcAft>
                <a:spcPts val="600"/>
              </a:spcAft>
              <a:buAutoNum type="arabicPeriod"/>
              <a:defRPr/>
            </a:pPr>
            <a:r>
              <a:rPr lang="en-US" dirty="0" smtClean="0">
                <a:latin typeface="Calibri" panose="020F0502020204030204" pitchFamily="34" charset="0"/>
              </a:rPr>
              <a:t>Findings published in major medical journals (</a:t>
            </a:r>
            <a:r>
              <a:rPr lang="en-US" i="1" dirty="0" smtClean="0">
                <a:latin typeface="Calibri" panose="020F0502020204030204" pitchFamily="34" charset="0"/>
              </a:rPr>
              <a:t>Science</a:t>
            </a:r>
            <a:r>
              <a:rPr lang="en-US" dirty="0" smtClean="0">
                <a:latin typeface="Calibri" panose="020F0502020204030204" pitchFamily="34" charset="0"/>
              </a:rPr>
              <a:t>, </a:t>
            </a:r>
            <a:r>
              <a:rPr lang="en-US" i="1" dirty="0" smtClean="0">
                <a:latin typeface="Calibri" panose="020F0502020204030204" pitchFamily="34" charset="0"/>
              </a:rPr>
              <a:t>The Lancet, JAMA, New England Journal of Medicine, PLOS Medicine</a:t>
            </a:r>
            <a:r>
              <a:rPr lang="en-US" dirty="0" smtClean="0">
                <a:latin typeface="Calibri" panose="020F0502020204030204" pitchFamily="34" charset="0"/>
              </a:rPr>
              <a:t>), policy reports, and </a:t>
            </a:r>
            <a:r>
              <a:rPr lang="en-US" b="1" i="1" dirty="0" smtClean="0">
                <a:solidFill>
                  <a:schemeClr val="accent2">
                    <a:lumMod val="60000"/>
                    <a:lumOff val="40000"/>
                  </a:schemeClr>
                </a:solidFill>
                <a:latin typeface="Calibri" panose="020F0502020204030204" pitchFamily="34" charset="0"/>
              </a:rPr>
              <a:t>online data visualizations</a:t>
            </a:r>
            <a:r>
              <a:rPr lang="en-US" dirty="0" smtClean="0">
                <a:latin typeface="Calibri" panose="020F0502020204030204" pitchFamily="34" charset="0"/>
              </a:rPr>
              <a:t>.</a:t>
            </a:r>
          </a:p>
        </p:txBody>
      </p:sp>
    </p:spTree>
    <p:extLst>
      <p:ext uri="{BB962C8B-B14F-4D97-AF65-F5344CB8AC3E}">
        <p14:creationId xmlns:p14="http://schemas.microsoft.com/office/powerpoint/2010/main" val="979091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407400" cy="660400"/>
          </a:xfrm>
        </p:spPr>
        <p:txBody>
          <a:bodyPr/>
          <a:lstStyle/>
          <a:p>
            <a:r>
              <a:rPr lang="en-US" dirty="0" smtClean="0">
                <a:latin typeface="Cambria" panose="02040503050406030204" pitchFamily="18" charset="0"/>
              </a:rPr>
              <a:t>USA has comparatively high child mortality</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40</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65568379"/>
              </p:ext>
            </p:extLst>
          </p:nvPr>
        </p:nvGraphicFramePr>
        <p:xfrm>
          <a:off x="0" y="1054100"/>
          <a:ext cx="9144000" cy="5330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192889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26" y="248549"/>
            <a:ext cx="8823113" cy="660400"/>
          </a:xfrm>
        </p:spPr>
        <p:txBody>
          <a:bodyPr/>
          <a:lstStyle/>
          <a:p>
            <a:r>
              <a:rPr lang="en-US" dirty="0" smtClean="0">
                <a:latin typeface="Cambria" panose="02040503050406030204" pitchFamily="18" charset="0"/>
              </a:rPr>
              <a:t>But it is </a:t>
            </a:r>
            <a:r>
              <a:rPr lang="en-US" i="1" dirty="0" smtClean="0">
                <a:solidFill>
                  <a:schemeClr val="accent2">
                    <a:lumMod val="60000"/>
                    <a:lumOff val="40000"/>
                  </a:schemeClr>
                </a:solidFill>
                <a:latin typeface="Cambria" panose="02040503050406030204" pitchFamily="18" charset="0"/>
              </a:rPr>
              <a:t>not </a:t>
            </a:r>
            <a:r>
              <a:rPr lang="en-US" dirty="0" smtClean="0">
                <a:latin typeface="Cambria" panose="02040503050406030204" pitchFamily="18" charset="0"/>
              </a:rPr>
              <a:t>higher in all age groups:</a:t>
            </a:r>
            <a:br>
              <a:rPr lang="en-US" dirty="0" smtClean="0">
                <a:latin typeface="Cambria" panose="02040503050406030204" pitchFamily="18" charset="0"/>
              </a:rPr>
            </a:br>
            <a:r>
              <a:rPr lang="en-US" sz="2000" i="1" dirty="0" smtClean="0">
                <a:solidFill>
                  <a:schemeClr val="accent2">
                    <a:lumMod val="60000"/>
                    <a:lumOff val="40000"/>
                  </a:schemeClr>
                </a:solidFill>
                <a:latin typeface="Cambria" panose="02040503050406030204" pitchFamily="18" charset="0"/>
              </a:rPr>
              <a:t>USA has higher newborn mortality, but lower in post-neonatal period and improvements have been slower than other countries</a:t>
            </a:r>
            <a:endParaRPr lang="en-US" sz="2000" i="1" dirty="0">
              <a:solidFill>
                <a:schemeClr val="accent2">
                  <a:lumMod val="60000"/>
                  <a:lumOff val="40000"/>
                </a:schemeClr>
              </a:solidFill>
              <a:latin typeface="Cambria" panose="020405030504060302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3866001737"/>
              </p:ext>
            </p:extLst>
          </p:nvPr>
        </p:nvGraphicFramePr>
        <p:xfrm>
          <a:off x="0" y="1328049"/>
          <a:ext cx="4467883" cy="22936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014825451"/>
              </p:ext>
            </p:extLst>
          </p:nvPr>
        </p:nvGraphicFramePr>
        <p:xfrm>
          <a:off x="0" y="3604027"/>
          <a:ext cx="4467883" cy="2704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980932411"/>
              </p:ext>
            </p:extLst>
          </p:nvPr>
        </p:nvGraphicFramePr>
        <p:xfrm>
          <a:off x="4737320" y="1328049"/>
          <a:ext cx="4406680" cy="22936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663610482"/>
              </p:ext>
            </p:extLst>
          </p:nvPr>
        </p:nvGraphicFramePr>
        <p:xfrm>
          <a:off x="4737320" y="3604028"/>
          <a:ext cx="4406680" cy="27042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447005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“Childhood” is not a single age group</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42</a:t>
            </a:fld>
            <a:endParaRPr lang="en-US" dirty="0"/>
          </a:p>
        </p:txBody>
      </p:sp>
      <p:pic>
        <p:nvPicPr>
          <p:cNvPr id="12" name="Picture 11"/>
          <p:cNvPicPr>
            <a:picLocks noChangeAspect="1"/>
          </p:cNvPicPr>
          <p:nvPr/>
        </p:nvPicPr>
        <p:blipFill>
          <a:blip r:embed="rId2"/>
          <a:stretch>
            <a:fillRect/>
          </a:stretch>
        </p:blipFill>
        <p:spPr>
          <a:xfrm>
            <a:off x="167322" y="858838"/>
            <a:ext cx="5110860" cy="5478462"/>
          </a:xfrm>
          <a:prstGeom prst="rect">
            <a:avLst/>
          </a:prstGeom>
        </p:spPr>
      </p:pic>
      <p:sp>
        <p:nvSpPr>
          <p:cNvPr id="14" name="Title 1"/>
          <p:cNvSpPr txBox="1">
            <a:spLocks/>
          </p:cNvSpPr>
          <p:nvPr/>
        </p:nvSpPr>
        <p:spPr bwMode="auto">
          <a:xfrm>
            <a:off x="5511800" y="3267869"/>
            <a:ext cx="3530600" cy="660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a:lstStyle>
          <a:p>
            <a:r>
              <a:rPr lang="en-US" sz="2000" i="1" kern="0" dirty="0" smtClean="0">
                <a:solidFill>
                  <a:schemeClr val="accent2">
                    <a:lumMod val="60000"/>
                    <a:lumOff val="40000"/>
                  </a:schemeClr>
                </a:solidFill>
                <a:latin typeface="Cambria" panose="02040503050406030204" pitchFamily="18" charset="0"/>
              </a:rPr>
              <a:t>The leading causes of death in each age group are very different.</a:t>
            </a:r>
          </a:p>
          <a:p>
            <a:endParaRPr lang="en-US" sz="2000" i="1" kern="0" dirty="0">
              <a:solidFill>
                <a:schemeClr val="accent2">
                  <a:lumMod val="60000"/>
                  <a:lumOff val="40000"/>
                </a:schemeClr>
              </a:solidFill>
              <a:latin typeface="Cambria" panose="02040503050406030204" pitchFamily="18" charset="0"/>
            </a:endParaRPr>
          </a:p>
          <a:p>
            <a:pPr marL="457200" indent="-457200">
              <a:buFont typeface="+mj-lt"/>
              <a:buAutoNum type="arabicPeriod"/>
            </a:pPr>
            <a:r>
              <a:rPr lang="en-US" sz="2000" i="1" kern="0" dirty="0" smtClean="0">
                <a:solidFill>
                  <a:schemeClr val="accent2">
                    <a:lumMod val="60000"/>
                    <a:lumOff val="40000"/>
                  </a:schemeClr>
                </a:solidFill>
                <a:latin typeface="Cambria" panose="02040503050406030204" pitchFamily="18" charset="0"/>
              </a:rPr>
              <a:t>ENN &amp; LNN =     congenital birth defects and neonatal conditions (e.g. prematurity)</a:t>
            </a:r>
          </a:p>
          <a:p>
            <a:pPr marL="457200" indent="-457200">
              <a:buFont typeface="+mj-lt"/>
              <a:buAutoNum type="arabicPeriod"/>
            </a:pPr>
            <a:endParaRPr lang="en-US" sz="2000" i="1" kern="0" dirty="0" smtClean="0">
              <a:solidFill>
                <a:schemeClr val="accent2">
                  <a:lumMod val="60000"/>
                  <a:lumOff val="40000"/>
                </a:schemeClr>
              </a:solidFill>
              <a:latin typeface="Cambria" panose="02040503050406030204" pitchFamily="18" charset="0"/>
            </a:endParaRPr>
          </a:p>
          <a:p>
            <a:pPr marL="457200" indent="-457200">
              <a:buFont typeface="+mj-lt"/>
              <a:buAutoNum type="arabicPeriod"/>
            </a:pPr>
            <a:r>
              <a:rPr lang="en-US" sz="2000" i="1" kern="0" dirty="0" smtClean="0">
                <a:solidFill>
                  <a:schemeClr val="accent2">
                    <a:lumMod val="60000"/>
                    <a:lumOff val="40000"/>
                  </a:schemeClr>
                </a:solidFill>
                <a:latin typeface="Cambria" panose="02040503050406030204" pitchFamily="18" charset="0"/>
              </a:rPr>
              <a:t>PNN &amp; 1-4 years = growing importance of cancer and injuries</a:t>
            </a:r>
          </a:p>
          <a:p>
            <a:pPr marL="457200" indent="-457200">
              <a:buFont typeface="+mj-lt"/>
              <a:buAutoNum type="arabicPeriod"/>
            </a:pPr>
            <a:endParaRPr lang="en-US" sz="2000" i="1" kern="0" dirty="0">
              <a:solidFill>
                <a:schemeClr val="accent2">
                  <a:lumMod val="60000"/>
                  <a:lumOff val="40000"/>
                </a:schemeClr>
              </a:solidFill>
              <a:latin typeface="Cambria" panose="02040503050406030204" pitchFamily="18" charset="0"/>
            </a:endParaRPr>
          </a:p>
        </p:txBody>
      </p:sp>
    </p:spTree>
    <p:extLst>
      <p:ext uri="{BB962C8B-B14F-4D97-AF65-F5344CB8AC3E}">
        <p14:creationId xmlns:p14="http://schemas.microsoft.com/office/powerpoint/2010/main" val="242908279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04655891"/>
              </p:ext>
            </p:extLst>
          </p:nvPr>
        </p:nvGraphicFramePr>
        <p:xfrm>
          <a:off x="-1" y="1308100"/>
          <a:ext cx="2356738" cy="510143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 y="285353"/>
            <a:ext cx="9143999" cy="660400"/>
          </a:xfrm>
        </p:spPr>
        <p:txBody>
          <a:bodyPr/>
          <a:lstStyle/>
          <a:p>
            <a:r>
              <a:rPr lang="en-US" dirty="0" smtClean="0">
                <a:latin typeface="Cambria" panose="02040503050406030204" pitchFamily="18" charset="0"/>
              </a:rPr>
              <a:t>Comparing death rates in &lt;5 year-olds</a:t>
            </a:r>
            <a:br>
              <a:rPr lang="en-US" dirty="0" smtClean="0">
                <a:latin typeface="Cambria" panose="02040503050406030204" pitchFamily="18" charset="0"/>
              </a:rPr>
            </a:br>
            <a:r>
              <a:rPr lang="en-US" sz="2400" i="1" dirty="0" smtClean="0">
                <a:solidFill>
                  <a:schemeClr val="accent2">
                    <a:lumMod val="60000"/>
                    <a:lumOff val="40000"/>
                  </a:schemeClr>
                </a:solidFill>
                <a:latin typeface="Calibri" panose="020F0502020204030204" pitchFamily="34" charset="0"/>
              </a:rPr>
              <a:t>Higher rates of death due to injuries (especially unintentional injuries) and neonatal disorders drive higher child mortality in the USA</a:t>
            </a:r>
            <a:endParaRPr lang="en-US" sz="2400" i="1" dirty="0">
              <a:solidFill>
                <a:schemeClr val="accent2">
                  <a:lumMod val="60000"/>
                  <a:lumOff val="40000"/>
                </a:schemeClr>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43</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6675141"/>
              </p:ext>
            </p:extLst>
          </p:nvPr>
        </p:nvGraphicFramePr>
        <p:xfrm>
          <a:off x="2247627" y="1308100"/>
          <a:ext cx="2044700" cy="5101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186492582"/>
              </p:ext>
            </p:extLst>
          </p:nvPr>
        </p:nvGraphicFramePr>
        <p:xfrm>
          <a:off x="4183217" y="1308100"/>
          <a:ext cx="2065182" cy="51014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482705099"/>
              </p:ext>
            </p:extLst>
          </p:nvPr>
        </p:nvGraphicFramePr>
        <p:xfrm>
          <a:off x="6119079" y="1308100"/>
          <a:ext cx="3024920" cy="51014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6398371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Congenital birth defects in USA have improved dramatically</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44</a:t>
            </a:fld>
            <a:endParaRPr lang="en-US" dirty="0"/>
          </a:p>
        </p:txBody>
      </p:sp>
      <p:sp>
        <p:nvSpPr>
          <p:cNvPr id="6" name="Content Placeholder 5"/>
          <p:cNvSpPr>
            <a:spLocks noGrp="1"/>
          </p:cNvSpPr>
          <p:nvPr>
            <p:ph idx="1"/>
          </p:nvPr>
        </p:nvSpPr>
        <p:spPr>
          <a:xfrm>
            <a:off x="5219700" y="1143000"/>
            <a:ext cx="3467100" cy="4983163"/>
          </a:xfrm>
        </p:spPr>
        <p:txBody>
          <a:bodyPr/>
          <a:lstStyle/>
          <a:p>
            <a:pPr marL="0" indent="0">
              <a:buNone/>
            </a:pPr>
            <a:r>
              <a:rPr lang="en-US" b="1" i="1" dirty="0" smtClean="0">
                <a:solidFill>
                  <a:schemeClr val="accent2">
                    <a:lumMod val="60000"/>
                    <a:lumOff val="40000"/>
                  </a:schemeClr>
                </a:solidFill>
                <a:latin typeface="Calibri" panose="020F0502020204030204" pitchFamily="34" charset="0"/>
              </a:rPr>
              <a:t>The biggest drops were in congenital heart defects and neural tube defects. </a:t>
            </a:r>
          </a:p>
          <a:p>
            <a:pPr marL="0" indent="0">
              <a:buNone/>
            </a:pPr>
            <a:endParaRPr lang="en-US" b="1" i="1" dirty="0" smtClean="0">
              <a:solidFill>
                <a:schemeClr val="accent2">
                  <a:lumMod val="60000"/>
                  <a:lumOff val="40000"/>
                </a:schemeClr>
              </a:solidFill>
              <a:latin typeface="Calibri" panose="020F0502020204030204" pitchFamily="34" charset="0"/>
            </a:endParaRPr>
          </a:p>
          <a:p>
            <a:pPr marL="0" indent="0">
              <a:buNone/>
            </a:pPr>
            <a:r>
              <a:rPr lang="en-US" b="1" i="1" dirty="0" smtClean="0">
                <a:solidFill>
                  <a:schemeClr val="accent2">
                    <a:lumMod val="60000"/>
                    <a:lumOff val="40000"/>
                  </a:schemeClr>
                </a:solidFill>
                <a:latin typeface="Calibri" panose="020F0502020204030204" pitchFamily="34" charset="0"/>
              </a:rPr>
              <a:t>Other congenital anomalies and Down syndrome have also decreased slightly. </a:t>
            </a:r>
          </a:p>
          <a:p>
            <a:pPr marL="0" indent="0">
              <a:buNone/>
            </a:pPr>
            <a:endParaRPr lang="en-US" b="1" i="1" dirty="0">
              <a:solidFill>
                <a:schemeClr val="accent2">
                  <a:lumMod val="60000"/>
                  <a:lumOff val="40000"/>
                </a:schemeClr>
              </a:solidFill>
              <a:latin typeface="Calibri" panose="020F0502020204030204" pitchFamily="34" charset="0"/>
            </a:endParaRPr>
          </a:p>
          <a:p>
            <a:pPr marL="0" indent="0">
              <a:buNone/>
            </a:pPr>
            <a:r>
              <a:rPr lang="en-US" b="1" i="1" dirty="0" smtClean="0">
                <a:solidFill>
                  <a:schemeClr val="accent2">
                    <a:lumMod val="60000"/>
                    <a:lumOff val="40000"/>
                  </a:schemeClr>
                </a:solidFill>
                <a:latin typeface="Calibri" panose="020F0502020204030204" pitchFamily="34" charset="0"/>
              </a:rPr>
              <a:t>Other chromosomal abnormalities have stayed unchanged. </a:t>
            </a:r>
            <a:endParaRPr lang="en-US" b="1" i="1" dirty="0">
              <a:solidFill>
                <a:schemeClr val="accent2">
                  <a:lumMod val="60000"/>
                  <a:lumOff val="40000"/>
                </a:schemeClr>
              </a:solidFill>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350255427"/>
              </p:ext>
            </p:extLst>
          </p:nvPr>
        </p:nvGraphicFramePr>
        <p:xfrm>
          <a:off x="457200" y="1079023"/>
          <a:ext cx="4467543" cy="5111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288186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351F2E6-A7BC-496D-9D39-6D142B5688FB}" type="slidenum">
              <a:rPr lang="en-US" smtClean="0"/>
              <a:pPr/>
              <a:t>45</a:t>
            </a:fld>
            <a:endParaRPr lang="en-US" dirty="0"/>
          </a:p>
        </p:txBody>
      </p:sp>
      <p:sp>
        <p:nvSpPr>
          <p:cNvPr id="3" name="Title 2"/>
          <p:cNvSpPr>
            <a:spLocks noGrp="1"/>
          </p:cNvSpPr>
          <p:nvPr>
            <p:ph type="title"/>
          </p:nvPr>
        </p:nvSpPr>
        <p:spPr>
          <a:xfrm>
            <a:off x="0" y="261938"/>
            <a:ext cx="4803140" cy="660400"/>
          </a:xfrm>
        </p:spPr>
        <p:txBody>
          <a:bodyPr/>
          <a:lstStyle/>
          <a:p>
            <a:r>
              <a:rPr lang="en-US" dirty="0" smtClean="0">
                <a:latin typeface="Cambria" panose="02040503050406030204" pitchFamily="18" charset="0"/>
              </a:rPr>
              <a:t>Social determinants of health: </a:t>
            </a:r>
            <a:r>
              <a:rPr lang="en-US" i="1" dirty="0" smtClean="0">
                <a:solidFill>
                  <a:schemeClr val="accent2">
                    <a:lumMod val="60000"/>
                    <a:lumOff val="40000"/>
                  </a:schemeClr>
                </a:solidFill>
                <a:latin typeface="Calibri" panose="020F0502020204030204" pitchFamily="34" charset="0"/>
              </a:rPr>
              <a:t>USA has lagged</a:t>
            </a:r>
            <a:endParaRPr lang="en-US" i="1" dirty="0">
              <a:solidFill>
                <a:schemeClr val="accent2">
                  <a:lumMod val="60000"/>
                  <a:lumOff val="40000"/>
                </a:schemeClr>
              </a:solidFill>
              <a:latin typeface="Calibri" panose="020F05020202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749719210"/>
              </p:ext>
            </p:extLst>
          </p:nvPr>
        </p:nvGraphicFramePr>
        <p:xfrm>
          <a:off x="95250" y="1168429"/>
          <a:ext cx="4432300" cy="51561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486559932"/>
              </p:ext>
            </p:extLst>
          </p:nvPr>
        </p:nvGraphicFramePr>
        <p:xfrm>
          <a:off x="4803140" y="120182"/>
          <a:ext cx="4340860" cy="2803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602233234"/>
              </p:ext>
            </p:extLst>
          </p:nvPr>
        </p:nvGraphicFramePr>
        <p:xfrm>
          <a:off x="4803140" y="2923383"/>
          <a:ext cx="4340860" cy="34012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279137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8191500" cy="660400"/>
          </a:xfrm>
        </p:spPr>
        <p:txBody>
          <a:bodyPr/>
          <a:lstStyle/>
          <a:p>
            <a:r>
              <a:rPr lang="en-US" dirty="0" smtClean="0">
                <a:latin typeface="Cambria" panose="02040503050406030204" pitchFamily="18" charset="0"/>
              </a:rPr>
              <a:t>Recommendations for addressing high child mortality in USA</a:t>
            </a:r>
            <a:endParaRPr lang="en-US" dirty="0">
              <a:latin typeface="Cambria" panose="02040503050406030204" pitchFamily="18" charset="0"/>
            </a:endParaRPr>
          </a:p>
        </p:txBody>
      </p:sp>
      <p:sp>
        <p:nvSpPr>
          <p:cNvPr id="3" name="Content Placeholder 2"/>
          <p:cNvSpPr>
            <a:spLocks noGrp="1"/>
          </p:cNvSpPr>
          <p:nvPr>
            <p:ph idx="1"/>
          </p:nvPr>
        </p:nvSpPr>
        <p:spPr>
          <a:xfrm>
            <a:off x="180975" y="1362075"/>
            <a:ext cx="8772525" cy="4687888"/>
          </a:xfrm>
        </p:spPr>
        <p:txBody>
          <a:bodyPr/>
          <a:lstStyle/>
          <a:p>
            <a:pPr marL="457200" indent="-457200">
              <a:buFont typeface="+mj-lt"/>
              <a:buAutoNum type="arabicPeriod"/>
            </a:pPr>
            <a:r>
              <a:rPr lang="en-US" dirty="0">
                <a:latin typeface="Calibri" panose="020F0502020204030204" pitchFamily="34" charset="0"/>
              </a:rPr>
              <a:t>Perform </a:t>
            </a:r>
            <a:r>
              <a:rPr lang="en-US" b="1" i="1" dirty="0">
                <a:solidFill>
                  <a:schemeClr val="accent2">
                    <a:lumMod val="60000"/>
                    <a:lumOff val="40000"/>
                  </a:schemeClr>
                </a:solidFill>
                <a:latin typeface="Calibri" panose="020F0502020204030204" pitchFamily="34" charset="0"/>
              </a:rPr>
              <a:t>state or county level analyses </a:t>
            </a:r>
            <a:r>
              <a:rPr lang="en-US" dirty="0">
                <a:latin typeface="Calibri" panose="020F0502020204030204" pitchFamily="34" charset="0"/>
              </a:rPr>
              <a:t>of </a:t>
            </a:r>
            <a:r>
              <a:rPr lang="en-US" dirty="0" smtClean="0">
                <a:latin typeface="Calibri" panose="020F0502020204030204" pitchFamily="34" charset="0"/>
              </a:rPr>
              <a:t>child health </a:t>
            </a:r>
            <a:r>
              <a:rPr lang="en-US" dirty="0">
                <a:latin typeface="Calibri" panose="020F0502020204030204" pitchFamily="34" charset="0"/>
              </a:rPr>
              <a:t>outcomes to determine if pattern matches the known patterns of health inequity within the </a:t>
            </a:r>
            <a:r>
              <a:rPr lang="en-US" dirty="0" smtClean="0">
                <a:latin typeface="Calibri" panose="020F0502020204030204" pitchFamily="34" charset="0"/>
              </a:rPr>
              <a:t>country or follows other patterns. (</a:t>
            </a:r>
            <a:r>
              <a:rPr lang="en-US" b="1" i="1" dirty="0">
                <a:solidFill>
                  <a:schemeClr val="accent2">
                    <a:lumMod val="60000"/>
                    <a:lumOff val="40000"/>
                  </a:schemeClr>
                </a:solidFill>
                <a:latin typeface="Calibri" panose="020F0502020204030204" pitchFamily="34" charset="0"/>
              </a:rPr>
              <a:t>U</a:t>
            </a:r>
            <a:r>
              <a:rPr lang="en-US" b="1" i="1" dirty="0" smtClean="0">
                <a:solidFill>
                  <a:schemeClr val="accent2">
                    <a:lumMod val="60000"/>
                    <a:lumOff val="40000"/>
                  </a:schemeClr>
                </a:solidFill>
                <a:latin typeface="Calibri" panose="020F0502020204030204" pitchFamily="34" charset="0"/>
              </a:rPr>
              <a:t>nderway in GBD 2015</a:t>
            </a:r>
            <a:r>
              <a:rPr lang="en-US" dirty="0" smtClean="0">
                <a:latin typeface="Calibri" panose="020F0502020204030204" pitchFamily="34" charset="0"/>
              </a:rPr>
              <a:t>)</a:t>
            </a:r>
          </a:p>
          <a:p>
            <a:pPr marL="457200" indent="-457200">
              <a:buFont typeface="+mj-lt"/>
              <a:buAutoNum type="arabicPeriod"/>
            </a:pPr>
            <a:r>
              <a:rPr lang="en-US" dirty="0">
                <a:latin typeface="Calibri" panose="020F0502020204030204" pitchFamily="34" charset="0"/>
              </a:rPr>
              <a:t>Analyze state-level Medicaid and private insurer data to determine if </a:t>
            </a:r>
            <a:r>
              <a:rPr lang="en-US" dirty="0" smtClean="0">
                <a:latin typeface="Calibri" panose="020F0502020204030204" pitchFamily="34" charset="0"/>
              </a:rPr>
              <a:t>changes in health system access are associated with higher likelihood of mortality.</a:t>
            </a:r>
            <a:endParaRPr lang="en-US" dirty="0">
              <a:latin typeface="Calibri" panose="020F0502020204030204" pitchFamily="34" charset="0"/>
            </a:endParaRPr>
          </a:p>
          <a:p>
            <a:pPr marL="457200" indent="-457200">
              <a:buFont typeface="+mj-lt"/>
              <a:buAutoNum type="arabicPeriod"/>
            </a:pPr>
            <a:r>
              <a:rPr lang="en-US" dirty="0" smtClean="0">
                <a:latin typeface="Calibri" panose="020F0502020204030204" pitchFamily="34" charset="0"/>
              </a:rPr>
              <a:t>Encourage consolidation around a continuum of care model to reduce neonatal complications. Maternal and child health are closely interlinked, especially as family planning and maintaining healthy pregnancies can lead to reductions in both maternal mortality and perinatal mortality. </a:t>
            </a:r>
          </a:p>
          <a:p>
            <a:pPr marL="457200" indent="-457200">
              <a:buFont typeface="+mj-lt"/>
              <a:buAutoNum type="arabicPeriod"/>
            </a:pPr>
            <a:r>
              <a:rPr lang="en-US" dirty="0" smtClean="0">
                <a:latin typeface="Calibri" panose="020F0502020204030204" pitchFamily="34" charset="0"/>
              </a:rPr>
              <a:t>Focus on efforts to reduce injuries through counseling providers, maternal education, and improving safety policies. </a:t>
            </a:r>
          </a:p>
          <a:p>
            <a:pPr marL="457200" indent="-457200">
              <a:buFont typeface="+mj-lt"/>
              <a:buAutoNum type="arabicPeriod"/>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351F2E6-A7BC-496D-9D39-6D142B5688FB}" type="slidenum">
              <a:rPr lang="en-US" smtClean="0"/>
              <a:pPr/>
              <a:t>46</a:t>
            </a:fld>
            <a:endParaRPr lang="en-US" dirty="0"/>
          </a:p>
        </p:txBody>
      </p:sp>
    </p:spTree>
    <p:extLst>
      <p:ext uri="{BB962C8B-B14F-4D97-AF65-F5344CB8AC3E}">
        <p14:creationId xmlns:p14="http://schemas.microsoft.com/office/powerpoint/2010/main" val="142582298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1300" y="4439904"/>
            <a:ext cx="8585200" cy="705283"/>
          </a:xfrm>
        </p:spPr>
        <p:txBody>
          <a:bodyPr/>
          <a:lstStyle/>
          <a:p>
            <a:pPr algn="ctr"/>
            <a:r>
              <a:rPr lang="en-US" sz="6000" u="sng" dirty="0" smtClean="0">
                <a:solidFill>
                  <a:srgbClr val="FFFF00"/>
                </a:solidFill>
                <a:latin typeface="Cambria" panose="02040503050406030204" pitchFamily="18" charset="0"/>
              </a:rPr>
              <a:t>www.healthdata.org</a:t>
            </a:r>
            <a:r>
              <a:rPr lang="en-US" u="sng" dirty="0" smtClean="0">
                <a:latin typeface="Cambria" panose="02040503050406030204" pitchFamily="18" charset="0"/>
              </a:rPr>
              <a:t/>
            </a:r>
            <a:br>
              <a:rPr lang="en-US" u="sng" dirty="0" smtClean="0">
                <a:latin typeface="Cambria" panose="02040503050406030204" pitchFamily="18" charset="0"/>
              </a:rPr>
            </a:br>
            <a:r>
              <a:rPr lang="en-US" dirty="0">
                <a:latin typeface="Cambria" panose="02040503050406030204" pitchFamily="18" charset="0"/>
              </a:rPr>
              <a:t/>
            </a:r>
            <a:br>
              <a:rPr lang="en-US" dirty="0">
                <a:latin typeface="Cambria" panose="02040503050406030204" pitchFamily="18" charset="0"/>
              </a:rPr>
            </a:br>
            <a:r>
              <a:rPr lang="en-US" dirty="0" smtClean="0">
                <a:latin typeface="Cambria" panose="02040503050406030204" pitchFamily="18" charset="0"/>
              </a:rPr>
              <a:t>Internet Keyword Search: “GBD Study”</a:t>
            </a:r>
            <a:br>
              <a:rPr lang="en-US" dirty="0" smtClean="0">
                <a:latin typeface="Cambria" panose="02040503050406030204" pitchFamily="18" charset="0"/>
              </a:rPr>
            </a:br>
            <a:endParaRPr lang="en-US" dirty="0">
              <a:latin typeface="Cambria" panose="02040503050406030204" pitchFamily="18" charset="0"/>
            </a:endParaRPr>
          </a:p>
        </p:txBody>
      </p:sp>
      <p:sp>
        <p:nvSpPr>
          <p:cNvPr id="4" name="Slide Number Placeholder 3"/>
          <p:cNvSpPr>
            <a:spLocks noGrp="1"/>
          </p:cNvSpPr>
          <p:nvPr>
            <p:ph type="sldNum" sz="quarter" idx="4294967295"/>
          </p:nvPr>
        </p:nvSpPr>
        <p:spPr>
          <a:xfrm>
            <a:off x="7010400" y="6473825"/>
            <a:ext cx="2133600" cy="168275"/>
          </a:xfrm>
        </p:spPr>
        <p:txBody>
          <a:bodyPr/>
          <a:lstStyle/>
          <a:p>
            <a:fld id="{0351F2E6-A7BC-496D-9D39-6D142B5688FB}" type="slidenum">
              <a:rPr lang="en-US" smtClean="0"/>
              <a:pPr/>
              <a:t>47</a:t>
            </a:fld>
            <a:endParaRPr lang="en-US" dirty="0"/>
          </a:p>
        </p:txBody>
      </p:sp>
    </p:spTree>
    <p:extLst>
      <p:ext uri="{BB962C8B-B14F-4D97-AF65-F5344CB8AC3E}">
        <p14:creationId xmlns:p14="http://schemas.microsoft.com/office/powerpoint/2010/main" val="123230007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helpful links</a:t>
            </a:r>
            <a:endParaRPr lang="en-US" dirty="0"/>
          </a:p>
        </p:txBody>
      </p:sp>
      <p:sp>
        <p:nvSpPr>
          <p:cNvPr id="3" name="Content Placeholder 2"/>
          <p:cNvSpPr>
            <a:spLocks noGrp="1"/>
          </p:cNvSpPr>
          <p:nvPr>
            <p:ph idx="1"/>
          </p:nvPr>
        </p:nvSpPr>
        <p:spPr/>
        <p:txBody>
          <a:bodyPr/>
          <a:lstStyle/>
          <a:p>
            <a:r>
              <a:rPr lang="en-US" dirty="0" smtClean="0"/>
              <a:t>GBD Compare </a:t>
            </a:r>
            <a:r>
              <a:rPr lang="en-US" dirty="0"/>
              <a:t>data visualization: </a:t>
            </a:r>
            <a:r>
              <a:rPr lang="en-US" dirty="0">
                <a:hlinkClick r:id="rId2"/>
              </a:rPr>
              <a:t>http://vizhub.healthdata.org/gbd-compare</a:t>
            </a:r>
            <a:r>
              <a:rPr lang="en-US" dirty="0" smtClean="0">
                <a:hlinkClick r:id="rId2"/>
              </a:rPr>
              <a:t>/</a:t>
            </a:r>
            <a:r>
              <a:rPr lang="en-US" dirty="0" smtClean="0"/>
              <a:t> </a:t>
            </a:r>
          </a:p>
          <a:p>
            <a:r>
              <a:rPr lang="en-US" dirty="0"/>
              <a:t>Terms defined: </a:t>
            </a:r>
            <a:r>
              <a:rPr lang="en-US" dirty="0">
                <a:hlinkClick r:id="rId3"/>
              </a:rPr>
              <a:t>http://</a:t>
            </a:r>
            <a:r>
              <a:rPr lang="en-US" smtClean="0">
                <a:hlinkClick r:id="rId3"/>
              </a:rPr>
              <a:t>www.healthdata.org/terms-defined</a:t>
            </a:r>
            <a:r>
              <a:rPr lang="en-US" smtClean="0"/>
              <a:t> </a:t>
            </a:r>
            <a:endParaRPr lang="en-US" dirty="0" smtClean="0"/>
          </a:p>
        </p:txBody>
      </p:sp>
      <p:sp>
        <p:nvSpPr>
          <p:cNvPr id="4" name="Slide Number Placeholder 3"/>
          <p:cNvSpPr>
            <a:spLocks noGrp="1"/>
          </p:cNvSpPr>
          <p:nvPr>
            <p:ph type="sldNum" sz="quarter" idx="10"/>
          </p:nvPr>
        </p:nvSpPr>
        <p:spPr/>
        <p:txBody>
          <a:bodyPr/>
          <a:lstStyle/>
          <a:p>
            <a:fld id="{0351F2E6-A7BC-496D-9D39-6D142B5688FB}" type="slidenum">
              <a:rPr lang="en-US" smtClean="0"/>
              <a:pPr/>
              <a:t>48</a:t>
            </a:fld>
            <a:endParaRPr lang="en-US" dirty="0"/>
          </a:p>
        </p:txBody>
      </p:sp>
    </p:spTree>
    <p:extLst>
      <p:ext uri="{BB962C8B-B14F-4D97-AF65-F5344CB8AC3E}">
        <p14:creationId xmlns:p14="http://schemas.microsoft.com/office/powerpoint/2010/main" val="41315281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normAutofit/>
          </a:bodyPr>
          <a:lstStyle/>
          <a:p>
            <a:pPr eaLnBrk="1" hangingPunct="1"/>
            <a:r>
              <a:rPr lang="en-US" dirty="0" smtClean="0">
                <a:latin typeface="Cambria" panose="02040503050406030204" pitchFamily="18" charset="0"/>
              </a:rPr>
              <a:t>Where do the data come from?</a:t>
            </a:r>
            <a:endParaRPr lang="en-US" sz="3200" b="1" dirty="0" smtClean="0">
              <a:latin typeface="Cambria" panose="02040503050406030204" pitchFamily="18" charset="0"/>
            </a:endParaRPr>
          </a:p>
        </p:txBody>
      </p:sp>
      <p:sp>
        <p:nvSpPr>
          <p:cNvPr id="6148" name="Rectangle 3"/>
          <p:cNvSpPr>
            <a:spLocks noGrp="1" noChangeArrowheads="1"/>
          </p:cNvSpPr>
          <p:nvPr>
            <p:ph idx="1"/>
          </p:nvPr>
        </p:nvSpPr>
        <p:spPr/>
        <p:txBody>
          <a:bodyPr>
            <a:normAutofit/>
          </a:bodyPr>
          <a:lstStyle/>
          <a:p>
            <a:pPr marL="457200" indent="-457200">
              <a:spcAft>
                <a:spcPts val="600"/>
              </a:spcAft>
              <a:buFontTx/>
              <a:buAutoNum type="arabicPeriod"/>
              <a:defRPr/>
            </a:pPr>
            <a:r>
              <a:rPr lang="en-US" sz="2400" dirty="0" smtClean="0">
                <a:latin typeface="Calibri" panose="020F0502020204030204" pitchFamily="34" charset="0"/>
              </a:rPr>
              <a:t>Government sources: vital statistics, household surveys, censuses, health service administrative data.</a:t>
            </a:r>
          </a:p>
          <a:p>
            <a:pPr marL="457200" indent="-457200">
              <a:spcAft>
                <a:spcPts val="600"/>
              </a:spcAft>
              <a:buFontTx/>
              <a:buAutoNum type="arabicPeriod"/>
              <a:defRPr/>
            </a:pPr>
            <a:r>
              <a:rPr lang="en-US" sz="2400" dirty="0" smtClean="0">
                <a:latin typeface="Calibri" panose="020F0502020204030204" pitchFamily="34" charset="0"/>
              </a:rPr>
              <a:t>Published studies in the medical literature – systematic reviews of published data. </a:t>
            </a:r>
          </a:p>
          <a:p>
            <a:pPr marL="457200" indent="-457200">
              <a:spcAft>
                <a:spcPts val="600"/>
              </a:spcAft>
              <a:buFontTx/>
              <a:buAutoNum type="arabicPeriod"/>
              <a:defRPr/>
            </a:pPr>
            <a:r>
              <a:rPr lang="en-US" sz="2400" dirty="0" smtClean="0">
                <a:latin typeface="Calibri" panose="020F0502020204030204" pitchFamily="34" charset="0"/>
              </a:rPr>
              <a:t>Other household surveys and studies conducted by international organizations and other groups e.g., DHS, MICS, LSMS.</a:t>
            </a:r>
          </a:p>
          <a:p>
            <a:pPr marL="457200" indent="-457200">
              <a:spcAft>
                <a:spcPts val="600"/>
              </a:spcAft>
              <a:buFontTx/>
              <a:buAutoNum type="arabicPeriod"/>
              <a:defRPr/>
            </a:pPr>
            <a:r>
              <a:rPr lang="en-US" sz="2400" dirty="0" smtClean="0">
                <a:latin typeface="Calibri" panose="020F0502020204030204" pitchFamily="34" charset="0"/>
              </a:rPr>
              <a:t>All data sources used in the GBD for a country are catalogued in the Global Health Data Exchange (</a:t>
            </a:r>
            <a:r>
              <a:rPr lang="en-US" sz="2400" dirty="0" err="1" smtClean="0">
                <a:latin typeface="Calibri" panose="020F0502020204030204" pitchFamily="34" charset="0"/>
              </a:rPr>
              <a:t>GHDx</a:t>
            </a:r>
            <a:r>
              <a:rPr lang="en-US" sz="2400" dirty="0" smtClean="0">
                <a:latin typeface="Calibri" panose="020F0502020204030204" pitchFamily="34" charset="0"/>
              </a:rPr>
              <a:t>) available online </a:t>
            </a:r>
            <a:r>
              <a:rPr lang="en-US" sz="2400" dirty="0">
                <a:latin typeface="Calibri" panose="020F0502020204030204" pitchFamily="34" charset="0"/>
              </a:rPr>
              <a:t>at </a:t>
            </a:r>
            <a:r>
              <a:rPr lang="en-US" sz="2400" dirty="0">
                <a:latin typeface="Calibri" panose="020F0502020204030204" pitchFamily="34" charset="0"/>
                <a:hlinkClick r:id="rId3"/>
              </a:rPr>
              <a:t>http://</a:t>
            </a:r>
            <a:r>
              <a:rPr lang="en-US" sz="2400" dirty="0" smtClean="0">
                <a:latin typeface="Calibri" panose="020F0502020204030204" pitchFamily="34" charset="0"/>
                <a:hlinkClick r:id="rId3"/>
              </a:rPr>
              <a:t>ghdx.healthdata.org</a:t>
            </a:r>
            <a:r>
              <a:rPr lang="en-US" sz="2400" dirty="0" smtClean="0">
                <a:latin typeface="Calibri" panose="020F0502020204030204" pitchFamily="34" charset="0"/>
              </a:rPr>
              <a:t> </a:t>
            </a:r>
          </a:p>
        </p:txBody>
      </p:sp>
    </p:spTree>
    <p:extLst>
      <p:ext uri="{BB962C8B-B14F-4D97-AF65-F5344CB8AC3E}">
        <p14:creationId xmlns:p14="http://schemas.microsoft.com/office/powerpoint/2010/main" val="259015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34"/>
            <a:ext cx="8496300" cy="553998"/>
          </a:xfrm>
        </p:spPr>
        <p:txBody>
          <a:bodyPr/>
          <a:lstStyle/>
          <a:p>
            <a:r>
              <a:rPr lang="en-US" dirty="0">
                <a:latin typeface="Cambria" panose="02040503050406030204" pitchFamily="18" charset="0"/>
              </a:rPr>
              <a:t>GBD: a global study with a global network </a:t>
            </a:r>
          </a:p>
        </p:txBody>
      </p:sp>
      <p:sp>
        <p:nvSpPr>
          <p:cNvPr id="4" name="Slide Number Placeholder 3"/>
          <p:cNvSpPr>
            <a:spLocks noGrp="1"/>
          </p:cNvSpPr>
          <p:nvPr>
            <p:ph type="sldNum" sz="quarter" idx="4294967295"/>
          </p:nvPr>
        </p:nvSpPr>
        <p:spPr>
          <a:xfrm>
            <a:off x="4668838" y="6164733"/>
            <a:ext cx="341760" cy="246221"/>
          </a:xfrm>
          <a:prstGeom prst="rect">
            <a:avLst/>
          </a:prstGeom>
        </p:spPr>
        <p:txBody>
          <a:bodyPr/>
          <a:lstStyle/>
          <a:p>
            <a:pPr algn="ctr"/>
            <a:fld id="{F1E776F5-9A26-455E-BF09-7D727D022004}" type="slidenum">
              <a:rPr lang="en-US" smtClean="0"/>
              <a:pPr algn="ctr"/>
              <a:t>6</a:t>
            </a:fld>
            <a:endParaRPr lang="en-US"/>
          </a:p>
        </p:txBody>
      </p:sp>
      <p:pic>
        <p:nvPicPr>
          <p:cNvPr id="5" name="Snagit_PPT570B"/>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38150" y="1228743"/>
            <a:ext cx="8229600" cy="3233383"/>
          </a:xfrm>
          <a:prstGeom prst="rect">
            <a:avLst/>
          </a:prstGeom>
          <a:noFill/>
          <a:ln w="9525">
            <a:noFill/>
            <a:miter lim="800000"/>
            <a:headEnd/>
            <a:tailEnd/>
          </a:ln>
          <a:effectLst/>
        </p:spPr>
      </p:pic>
      <p:sp>
        <p:nvSpPr>
          <p:cNvPr id="6" name="TextBox 5"/>
          <p:cNvSpPr txBox="1"/>
          <p:nvPr/>
        </p:nvSpPr>
        <p:spPr>
          <a:xfrm>
            <a:off x="1813560" y="4680304"/>
            <a:ext cx="5478780" cy="830997"/>
          </a:xfrm>
          <a:prstGeom prst="rect">
            <a:avLst/>
          </a:prstGeom>
          <a:noFill/>
        </p:spPr>
        <p:txBody>
          <a:bodyPr wrap="square" rtlCol="0">
            <a:spAutoFit/>
          </a:bodyPr>
          <a:lstStyle/>
          <a:p>
            <a:pPr algn="ctr">
              <a:spcBef>
                <a:spcPts val="54"/>
              </a:spcBef>
              <a:buClr>
                <a:schemeClr val="accent1"/>
              </a:buClr>
              <a:buSzPct val="110000"/>
            </a:pPr>
            <a:r>
              <a:rPr lang="en-US" sz="2400" dirty="0" smtClean="0"/>
              <a:t>1,321 collaborators from 114 countries as of Dec 2015 </a:t>
            </a:r>
          </a:p>
        </p:txBody>
      </p:sp>
    </p:spTree>
    <p:extLst>
      <p:ext uri="{BB962C8B-B14F-4D97-AF65-F5344CB8AC3E}">
        <p14:creationId xmlns:p14="http://schemas.microsoft.com/office/powerpoint/2010/main" val="10562507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171308" y="1883774"/>
            <a:ext cx="1952089" cy="1233376"/>
          </a:xfrm>
          <a:prstGeom prst="roundRect">
            <a:avLst/>
          </a:prstGeom>
          <a:solidFill>
            <a:srgbClr val="00B0F0"/>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5" name="Rounded Rectangle 4"/>
          <p:cNvSpPr/>
          <p:nvPr/>
        </p:nvSpPr>
        <p:spPr>
          <a:xfrm>
            <a:off x="6772940" y="1883774"/>
            <a:ext cx="2232837" cy="1233376"/>
          </a:xfrm>
          <a:prstGeom prst="roundRect">
            <a:avLst/>
          </a:prstGeom>
          <a:solidFill>
            <a:srgbClr val="92D050"/>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FCF1E3-52FB-4DA1-A484-61C146EC692E}" type="slidenum">
              <a:rPr lang="en-US" smtClean="0">
                <a:solidFill>
                  <a:schemeClr val="bg1"/>
                </a:solidFill>
              </a:rPr>
              <a:pPr eaLnBrk="1" hangingPunct="1"/>
              <a:t>7</a:t>
            </a:fld>
            <a:endParaRPr lang="en-US" smtClean="0">
              <a:solidFill>
                <a:schemeClr val="bg1"/>
              </a:solidFill>
            </a:endParaRPr>
          </a:p>
        </p:txBody>
      </p:sp>
      <p:sp>
        <p:nvSpPr>
          <p:cNvPr id="11269" name="Rectangle 3"/>
          <p:cNvSpPr>
            <a:spLocks noGrp="1" noChangeArrowheads="1"/>
          </p:cNvSpPr>
          <p:nvPr>
            <p:ph type="body" idx="1"/>
          </p:nvPr>
        </p:nvSpPr>
        <p:spPr>
          <a:xfrm>
            <a:off x="0" y="1857829"/>
            <a:ext cx="9144000" cy="925831"/>
          </a:xfrm>
        </p:spPr>
        <p:txBody>
          <a:bodyPr/>
          <a:lstStyle/>
          <a:p>
            <a:pPr algn="ctr" eaLnBrk="1" hangingPunct="1">
              <a:buFontTx/>
              <a:buNone/>
            </a:pPr>
            <a:r>
              <a:rPr lang="en-US" sz="7200" dirty="0" smtClean="0">
                <a:solidFill>
                  <a:schemeClr val="tx2"/>
                </a:solidFill>
                <a:latin typeface="Arial Rounded MT Bold" pitchFamily="34" charset="0"/>
              </a:rPr>
              <a:t>DALYs = YLL + YLD</a:t>
            </a:r>
          </a:p>
          <a:p>
            <a:pPr algn="ctr" eaLnBrk="1" hangingPunct="1">
              <a:buFontTx/>
              <a:buNone/>
            </a:pPr>
            <a:endParaRPr lang="en-US" sz="3200" dirty="0" smtClean="0">
              <a:solidFill>
                <a:schemeClr val="tx2"/>
              </a:solidFill>
              <a:latin typeface="Arial Rounded MT Bold" pitchFamily="34" charset="0"/>
            </a:endParaRPr>
          </a:p>
        </p:txBody>
      </p:sp>
      <p:sp>
        <p:nvSpPr>
          <p:cNvPr id="7" name="Content Placeholder 2"/>
          <p:cNvSpPr txBox="1">
            <a:spLocks/>
          </p:cNvSpPr>
          <p:nvPr/>
        </p:nvSpPr>
        <p:spPr bwMode="auto">
          <a:xfrm>
            <a:off x="457200" y="4136571"/>
            <a:ext cx="8229600" cy="15530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31775" indent="-231775" algn="l" rtl="0" eaLnBrk="1" fontAlgn="base" hangingPunct="1">
              <a:spcBef>
                <a:spcPct val="45000"/>
              </a:spcBef>
              <a:spcAft>
                <a:spcPct val="0"/>
              </a:spcAft>
              <a:buClr>
                <a:schemeClr val="accent1"/>
              </a:buClr>
              <a:buSzPct val="120000"/>
              <a:buChar char="•"/>
              <a:defRPr sz="2200">
                <a:solidFill>
                  <a:schemeClr val="bg2">
                    <a:lumMod val="50000"/>
                  </a:schemeClr>
                </a:solidFill>
                <a:latin typeface="+mn-lt"/>
                <a:ea typeface="+mn-ea"/>
                <a:cs typeface="+mn-cs"/>
              </a:defRPr>
            </a:lvl1pPr>
            <a:lvl2pPr marL="566738" indent="-220663" algn="l" rtl="0" eaLnBrk="1" fontAlgn="base" hangingPunct="1">
              <a:spcBef>
                <a:spcPct val="45000"/>
              </a:spcBef>
              <a:spcAft>
                <a:spcPct val="0"/>
              </a:spcAft>
              <a:buClr>
                <a:schemeClr val="accent1"/>
              </a:buClr>
              <a:buSzPct val="90000"/>
              <a:buFont typeface="Courier New" pitchFamily="49" charset="0"/>
              <a:buChar char="o"/>
              <a:defRPr sz="2000">
                <a:solidFill>
                  <a:schemeClr val="bg2">
                    <a:lumMod val="50000"/>
                  </a:schemeClr>
                </a:solidFill>
                <a:latin typeface="+mn-lt"/>
              </a:defRPr>
            </a:lvl2pPr>
            <a:lvl3pPr marL="912813" indent="-231775" algn="l" rtl="0" eaLnBrk="1" fontAlgn="base" hangingPunct="1">
              <a:spcBef>
                <a:spcPct val="45000"/>
              </a:spcBef>
              <a:spcAft>
                <a:spcPct val="0"/>
              </a:spcAft>
              <a:buClr>
                <a:schemeClr val="accent1"/>
              </a:buClr>
              <a:buSzPct val="90000"/>
              <a:buFont typeface="Arial" pitchFamily="34" charset="0"/>
              <a:buChar char="─"/>
              <a:defRPr sz="1800">
                <a:solidFill>
                  <a:schemeClr val="bg2">
                    <a:lumMod val="50000"/>
                  </a:schemeClr>
                </a:solidFill>
                <a:latin typeface="+mn-lt"/>
              </a:defRPr>
            </a:lvl3pPr>
            <a:lvl4pPr marL="1258888" indent="-231775" algn="l" rtl="0" eaLnBrk="1" fontAlgn="base" hangingPunct="1">
              <a:spcBef>
                <a:spcPct val="45000"/>
              </a:spcBef>
              <a:spcAft>
                <a:spcPct val="0"/>
              </a:spcAft>
              <a:buClr>
                <a:schemeClr val="accent1"/>
              </a:buClr>
              <a:buFont typeface="Arial" pitchFamily="34" charset="0"/>
              <a:buChar char="»"/>
              <a:defRPr sz="1600">
                <a:solidFill>
                  <a:schemeClr val="bg2">
                    <a:lumMod val="50000"/>
                  </a:schemeClr>
                </a:solidFill>
                <a:latin typeface="+mn-lt"/>
              </a:defRPr>
            </a:lvl4pPr>
            <a:lvl5pPr marL="1597025" indent="-223838" algn="l" rtl="0" eaLnBrk="1" fontAlgn="base" hangingPunct="1">
              <a:spcBef>
                <a:spcPct val="45000"/>
              </a:spcBef>
              <a:spcAft>
                <a:spcPct val="0"/>
              </a:spcAft>
              <a:buChar char="»"/>
              <a:defRPr sz="1600">
                <a:solidFill>
                  <a:schemeClr val="bg2">
                    <a:lumMod val="50000"/>
                  </a:schemeClr>
                </a:solidFill>
                <a:latin typeface="+mn-lt"/>
              </a:defRPr>
            </a:lvl5pPr>
            <a:lvl6pPr marL="2054225" indent="-223838" algn="l" rtl="0" eaLnBrk="1" fontAlgn="base" hangingPunct="1">
              <a:spcBef>
                <a:spcPct val="45000"/>
              </a:spcBef>
              <a:spcAft>
                <a:spcPct val="0"/>
              </a:spcAft>
              <a:buChar char="»"/>
              <a:defRPr sz="1200">
                <a:solidFill>
                  <a:schemeClr val="tx1"/>
                </a:solidFill>
                <a:latin typeface="+mn-lt"/>
              </a:defRPr>
            </a:lvl6pPr>
            <a:lvl7pPr marL="2511425" indent="-223838" algn="l" rtl="0" eaLnBrk="1" fontAlgn="base" hangingPunct="1">
              <a:spcBef>
                <a:spcPct val="45000"/>
              </a:spcBef>
              <a:spcAft>
                <a:spcPct val="0"/>
              </a:spcAft>
              <a:buChar char="»"/>
              <a:defRPr sz="1200">
                <a:solidFill>
                  <a:schemeClr val="tx1"/>
                </a:solidFill>
                <a:latin typeface="+mn-lt"/>
              </a:defRPr>
            </a:lvl7pPr>
            <a:lvl8pPr marL="2968625" indent="-223838" algn="l" rtl="0" eaLnBrk="1" fontAlgn="base" hangingPunct="1">
              <a:spcBef>
                <a:spcPct val="45000"/>
              </a:spcBef>
              <a:spcAft>
                <a:spcPct val="0"/>
              </a:spcAft>
              <a:buChar char="»"/>
              <a:defRPr sz="1200">
                <a:solidFill>
                  <a:schemeClr val="tx1"/>
                </a:solidFill>
                <a:latin typeface="+mn-lt"/>
              </a:defRPr>
            </a:lvl8pPr>
            <a:lvl9pPr marL="3425825" indent="-223838" algn="l" rtl="0" eaLnBrk="1" fontAlgn="base" hangingPunct="1">
              <a:spcBef>
                <a:spcPct val="45000"/>
              </a:spcBef>
              <a:spcAft>
                <a:spcPct val="0"/>
              </a:spcAft>
              <a:buChar char="»"/>
              <a:defRPr sz="1200">
                <a:solidFill>
                  <a:schemeClr val="tx1"/>
                </a:solidFill>
                <a:latin typeface="+mn-lt"/>
              </a:defRPr>
            </a:lvl9pPr>
          </a:lstStyle>
          <a:p>
            <a:r>
              <a:rPr lang="en-US" sz="2400" kern="0" dirty="0" smtClean="0">
                <a:latin typeface="Calibri" panose="020F0502020204030204" pitchFamily="34" charset="0"/>
              </a:rPr>
              <a:t>DALY = Disability-adjusted life year</a:t>
            </a:r>
          </a:p>
          <a:p>
            <a:r>
              <a:rPr lang="en-US" sz="2400" kern="0" dirty="0" smtClean="0">
                <a:latin typeface="Calibri" panose="020F0502020204030204" pitchFamily="34" charset="0"/>
              </a:rPr>
              <a:t>YLL = Year of life lost (mortality)</a:t>
            </a:r>
          </a:p>
          <a:p>
            <a:r>
              <a:rPr lang="en-US" sz="2400" kern="0" dirty="0" smtClean="0">
                <a:latin typeface="Calibri" panose="020F0502020204030204" pitchFamily="34" charset="0"/>
              </a:rPr>
              <a:t>YLD = Year of life lived with disability (non-fatal </a:t>
            </a:r>
            <a:r>
              <a:rPr lang="en-US" sz="2400" kern="0" dirty="0" err="1" smtClean="0">
                <a:latin typeface="Calibri" panose="020F0502020204030204" pitchFamily="34" charset="0"/>
              </a:rPr>
              <a:t>sequelae</a:t>
            </a:r>
            <a:r>
              <a:rPr lang="en-US" sz="2400" kern="0" dirty="0" smtClean="0">
                <a:latin typeface="Calibri" panose="020F0502020204030204" pitchFamily="34" charset="0"/>
              </a:rPr>
              <a:t>)</a:t>
            </a:r>
            <a:endParaRPr lang="en-US" sz="2400" kern="0" dirty="0">
              <a:latin typeface="Calibri" panose="020F0502020204030204" pitchFamily="34" charset="0"/>
            </a:endParaRPr>
          </a:p>
        </p:txBody>
      </p:sp>
    </p:spTree>
    <p:extLst>
      <p:ext uri="{BB962C8B-B14F-4D97-AF65-F5344CB8AC3E}">
        <p14:creationId xmlns:p14="http://schemas.microsoft.com/office/powerpoint/2010/main" val="326819720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882900" y="2108200"/>
            <a:ext cx="4321252" cy="914400"/>
          </a:xfrm>
          <a:prstGeom prst="roundRect">
            <a:avLst/>
          </a:prstGeom>
          <a:solidFill>
            <a:schemeClr val="bg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 name="Rounded Rectangle 3"/>
          <p:cNvSpPr/>
          <p:nvPr/>
        </p:nvSpPr>
        <p:spPr>
          <a:xfrm>
            <a:off x="2441651" y="3157800"/>
            <a:ext cx="6629400" cy="914400"/>
          </a:xfrm>
          <a:prstGeom prst="roundRect">
            <a:avLst/>
          </a:prstGeom>
          <a:solidFill>
            <a:schemeClr val="accent1">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29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857730-BAEC-4B49-8D04-9EF0563665DA}" type="slidenum">
              <a:rPr lang="en-US" smtClean="0">
                <a:solidFill>
                  <a:schemeClr val="bg1"/>
                </a:solidFill>
              </a:rPr>
              <a:pPr eaLnBrk="1" hangingPunct="1"/>
              <a:t>8</a:t>
            </a:fld>
            <a:endParaRPr lang="en-US" smtClean="0">
              <a:solidFill>
                <a:schemeClr val="bg1"/>
              </a:solidFill>
            </a:endParaRPr>
          </a:p>
        </p:txBody>
      </p:sp>
      <p:sp>
        <p:nvSpPr>
          <p:cNvPr id="12294" name="Rectangle 3"/>
          <p:cNvSpPr>
            <a:spLocks noGrp="1" noChangeArrowheads="1"/>
          </p:cNvSpPr>
          <p:nvPr>
            <p:ph type="body" idx="1"/>
          </p:nvPr>
        </p:nvSpPr>
        <p:spPr>
          <a:xfrm>
            <a:off x="468313" y="438151"/>
            <a:ext cx="8675687" cy="2978150"/>
          </a:xfrm>
        </p:spPr>
        <p:txBody>
          <a:bodyPr/>
          <a:lstStyle/>
          <a:p>
            <a:pPr eaLnBrk="1" hangingPunct="1">
              <a:buFontTx/>
              <a:buNone/>
            </a:pPr>
            <a:endParaRPr lang="en-US" sz="3600" dirty="0" smtClean="0">
              <a:solidFill>
                <a:schemeClr val="tx2"/>
              </a:solidFill>
              <a:latin typeface="Cambria" panose="02040503050406030204" pitchFamily="18" charset="0"/>
              <a:cs typeface="Calibri" panose="020F0502020204030204" pitchFamily="34" charset="0"/>
            </a:endParaRPr>
          </a:p>
          <a:p>
            <a:pPr eaLnBrk="1" hangingPunct="1">
              <a:buFontTx/>
              <a:buNone/>
            </a:pPr>
            <a:endParaRPr lang="en-US" sz="3600" dirty="0" smtClean="0">
              <a:solidFill>
                <a:schemeClr val="tx2"/>
              </a:solidFill>
              <a:latin typeface="Cambria" panose="02040503050406030204" pitchFamily="18" charset="0"/>
              <a:cs typeface="Calibri" panose="020F0502020204030204" pitchFamily="34" charset="0"/>
            </a:endParaRPr>
          </a:p>
          <a:p>
            <a:pPr>
              <a:buNone/>
            </a:pPr>
            <a:r>
              <a:rPr lang="en-US" sz="4800" dirty="0" smtClean="0">
                <a:solidFill>
                  <a:schemeClr val="tx2"/>
                </a:solidFill>
                <a:latin typeface="Cambria" panose="02040503050406030204" pitchFamily="18" charset="0"/>
                <a:cs typeface="Calibri" panose="020F0502020204030204" pitchFamily="34" charset="0"/>
              </a:rPr>
              <a:t>YLL</a:t>
            </a:r>
            <a:r>
              <a:rPr lang="en-US" sz="3600" dirty="0" smtClean="0">
                <a:solidFill>
                  <a:schemeClr val="tx2"/>
                </a:solidFill>
                <a:latin typeface="Cambria" panose="02040503050406030204" pitchFamily="18" charset="0"/>
                <a:cs typeface="Calibri" panose="020F0502020204030204" pitchFamily="34" charset="0"/>
              </a:rPr>
              <a:t>       =       # of deaths at age x</a:t>
            </a:r>
          </a:p>
          <a:p>
            <a:pPr>
              <a:spcBef>
                <a:spcPts val="0"/>
              </a:spcBef>
              <a:buNone/>
            </a:pPr>
            <a:r>
              <a:rPr lang="en-US" sz="1200" dirty="0" smtClean="0">
                <a:solidFill>
                  <a:schemeClr val="tx2"/>
                </a:solidFill>
                <a:latin typeface="Cambria" panose="02040503050406030204" pitchFamily="18" charset="0"/>
                <a:cs typeface="Calibri" panose="020F0502020204030204" pitchFamily="34" charset="0"/>
              </a:rPr>
              <a:t>		</a:t>
            </a:r>
            <a:endParaRPr lang="en-US" sz="1200" dirty="0">
              <a:solidFill>
                <a:schemeClr val="tx2"/>
              </a:solidFill>
              <a:latin typeface="Cambria" panose="02040503050406030204" pitchFamily="18" charset="0"/>
              <a:cs typeface="Calibri" panose="020F0502020204030204" pitchFamily="34" charset="0"/>
            </a:endParaRPr>
          </a:p>
          <a:p>
            <a:pPr>
              <a:buNone/>
            </a:pPr>
            <a:r>
              <a:rPr lang="en-US" sz="3600" dirty="0">
                <a:solidFill>
                  <a:schemeClr val="tx2"/>
                </a:solidFill>
                <a:latin typeface="Cambria" panose="02040503050406030204" pitchFamily="18" charset="0"/>
                <a:cs typeface="Calibri" panose="020F0502020204030204" pitchFamily="34" charset="0"/>
              </a:rPr>
              <a:t> </a:t>
            </a:r>
            <a:r>
              <a:rPr lang="en-US" sz="3600" dirty="0" smtClean="0">
                <a:solidFill>
                  <a:schemeClr val="tx2"/>
                </a:solidFill>
                <a:latin typeface="Cambria" panose="02040503050406030204" pitchFamily="18" charset="0"/>
                <a:cs typeface="Calibri" panose="020F0502020204030204" pitchFamily="34" charset="0"/>
              </a:rPr>
              <a:t>            x     Standard life expectancy at age x</a:t>
            </a:r>
          </a:p>
        </p:txBody>
      </p:sp>
    </p:spTree>
    <p:extLst>
      <p:ext uri="{BB962C8B-B14F-4D97-AF65-F5344CB8AC3E}">
        <p14:creationId xmlns:p14="http://schemas.microsoft.com/office/powerpoint/2010/main" val="8853282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70307" y="2066400"/>
            <a:ext cx="3878136" cy="689500"/>
          </a:xfrm>
          <a:prstGeom prst="roundRect">
            <a:avLst/>
          </a:prstGeom>
          <a:solidFill>
            <a:srgbClr val="FFC000"/>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4" name="Rounded Rectangle 3"/>
          <p:cNvSpPr/>
          <p:nvPr/>
        </p:nvSpPr>
        <p:spPr>
          <a:xfrm>
            <a:off x="2716251" y="2853800"/>
            <a:ext cx="5567940" cy="664100"/>
          </a:xfrm>
          <a:prstGeom prst="roundRect">
            <a:avLst/>
          </a:prstGeom>
          <a:solidFill>
            <a:schemeClr val="accent6">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229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857730-BAEC-4B49-8D04-9EF0563665DA}" type="slidenum">
              <a:rPr lang="en-US" smtClean="0">
                <a:solidFill>
                  <a:schemeClr val="bg1"/>
                </a:solidFill>
              </a:rPr>
              <a:pPr eaLnBrk="1" hangingPunct="1"/>
              <a:t>9</a:t>
            </a:fld>
            <a:endParaRPr lang="en-US" smtClean="0">
              <a:solidFill>
                <a:schemeClr val="bg1"/>
              </a:solidFill>
            </a:endParaRPr>
          </a:p>
        </p:txBody>
      </p:sp>
      <p:sp>
        <p:nvSpPr>
          <p:cNvPr id="12294" name="Rectangle 3"/>
          <p:cNvSpPr>
            <a:spLocks noGrp="1" noChangeArrowheads="1"/>
          </p:cNvSpPr>
          <p:nvPr>
            <p:ph type="body" idx="1"/>
          </p:nvPr>
        </p:nvSpPr>
        <p:spPr>
          <a:xfrm>
            <a:off x="468313" y="438151"/>
            <a:ext cx="8675687" cy="2978150"/>
          </a:xfrm>
        </p:spPr>
        <p:txBody>
          <a:bodyPr/>
          <a:lstStyle/>
          <a:p>
            <a:pPr eaLnBrk="1" hangingPunct="1">
              <a:buFontTx/>
              <a:buNone/>
            </a:pPr>
            <a:endParaRPr lang="en-US" sz="3600" dirty="0" smtClean="0">
              <a:solidFill>
                <a:schemeClr val="tx2"/>
              </a:solidFill>
              <a:latin typeface="Cambria" panose="02040503050406030204" pitchFamily="18" charset="0"/>
              <a:cs typeface="Calibri" panose="020F0502020204030204" pitchFamily="34" charset="0"/>
            </a:endParaRPr>
          </a:p>
          <a:p>
            <a:pPr eaLnBrk="1" hangingPunct="1">
              <a:buFontTx/>
              <a:buNone/>
            </a:pPr>
            <a:endParaRPr lang="en-US" sz="3600" dirty="0" smtClean="0">
              <a:solidFill>
                <a:schemeClr val="tx2"/>
              </a:solidFill>
              <a:latin typeface="Cambria" panose="02040503050406030204" pitchFamily="18" charset="0"/>
              <a:cs typeface="Calibri" panose="020F0502020204030204" pitchFamily="34" charset="0"/>
            </a:endParaRPr>
          </a:p>
          <a:p>
            <a:pPr>
              <a:buNone/>
            </a:pPr>
            <a:r>
              <a:rPr lang="en-US" sz="3600" dirty="0" err="1" smtClean="0">
                <a:solidFill>
                  <a:schemeClr val="tx2"/>
                </a:solidFill>
                <a:latin typeface="Cambria" panose="02040503050406030204" pitchFamily="18" charset="0"/>
                <a:cs typeface="Calibri" panose="020F0502020204030204" pitchFamily="34" charset="0"/>
              </a:rPr>
              <a:t>YLD</a:t>
            </a:r>
            <a:r>
              <a:rPr lang="en-US" sz="3600" baseline="-25000" dirty="0" err="1" smtClean="0">
                <a:solidFill>
                  <a:schemeClr val="tx2"/>
                </a:solidFill>
                <a:latin typeface="Cambria" panose="02040503050406030204" pitchFamily="18" charset="0"/>
                <a:cs typeface="Calibri" panose="020F0502020204030204" pitchFamily="34" charset="0"/>
              </a:rPr>
              <a:t>sequela</a:t>
            </a:r>
            <a:r>
              <a:rPr lang="en-US" sz="3600" dirty="0" smtClean="0">
                <a:solidFill>
                  <a:schemeClr val="tx2"/>
                </a:solidFill>
                <a:latin typeface="Cambria" panose="02040503050406030204" pitchFamily="18" charset="0"/>
                <a:cs typeface="Calibri" panose="020F0502020204030204" pitchFamily="34" charset="0"/>
              </a:rPr>
              <a:t>  =       </a:t>
            </a:r>
            <a:r>
              <a:rPr lang="en-US" sz="3600" dirty="0" err="1" smtClean="0">
                <a:solidFill>
                  <a:schemeClr val="tx2"/>
                </a:solidFill>
                <a:latin typeface="Cambria" panose="02040503050406030204" pitchFamily="18" charset="0"/>
                <a:cs typeface="Calibri" panose="020F0502020204030204" pitchFamily="34" charset="0"/>
              </a:rPr>
              <a:t>Prevalence</a:t>
            </a:r>
            <a:r>
              <a:rPr lang="en-US" sz="3600" baseline="-25000" dirty="0" err="1" smtClean="0">
                <a:solidFill>
                  <a:schemeClr val="tx2"/>
                </a:solidFill>
                <a:latin typeface="Cambria" panose="02040503050406030204" pitchFamily="18" charset="0"/>
                <a:cs typeface="Calibri" panose="020F0502020204030204" pitchFamily="34" charset="0"/>
              </a:rPr>
              <a:t>sequela</a:t>
            </a:r>
            <a:endParaRPr lang="en-US" sz="3600" dirty="0" smtClean="0">
              <a:solidFill>
                <a:schemeClr val="tx2"/>
              </a:solidFill>
              <a:latin typeface="Cambria" panose="02040503050406030204" pitchFamily="18" charset="0"/>
              <a:cs typeface="Calibri" panose="020F0502020204030204" pitchFamily="34" charset="0"/>
            </a:endParaRPr>
          </a:p>
          <a:p>
            <a:pPr>
              <a:buNone/>
            </a:pPr>
            <a:r>
              <a:rPr lang="en-US" sz="3600" dirty="0" smtClean="0">
                <a:solidFill>
                  <a:schemeClr val="tx2"/>
                </a:solidFill>
                <a:latin typeface="Cambria" panose="02040503050406030204" pitchFamily="18" charset="0"/>
                <a:cs typeface="Calibri" panose="020F0502020204030204" pitchFamily="34" charset="0"/>
              </a:rPr>
              <a:t>		</a:t>
            </a:r>
            <a:r>
              <a:rPr lang="en-US" sz="3600" dirty="0">
                <a:solidFill>
                  <a:schemeClr val="tx2"/>
                </a:solidFill>
                <a:latin typeface="Cambria" panose="02040503050406030204" pitchFamily="18" charset="0"/>
                <a:cs typeface="Calibri" panose="020F0502020204030204" pitchFamily="34" charset="0"/>
              </a:rPr>
              <a:t>	x </a:t>
            </a:r>
            <a:r>
              <a:rPr lang="en-US" sz="3600" dirty="0" smtClean="0">
                <a:solidFill>
                  <a:schemeClr val="tx2"/>
                </a:solidFill>
                <a:latin typeface="Cambria" panose="02040503050406030204" pitchFamily="18" charset="0"/>
                <a:cs typeface="Calibri" panose="020F0502020204030204" pitchFamily="34" charset="0"/>
              </a:rPr>
              <a:t>    </a:t>
            </a:r>
            <a:r>
              <a:rPr lang="en-US" sz="3600" dirty="0" smtClean="0">
                <a:solidFill>
                  <a:schemeClr val="bg1"/>
                </a:solidFill>
                <a:latin typeface="Cambria" panose="02040503050406030204" pitchFamily="18" charset="0"/>
                <a:cs typeface="Calibri" panose="020F0502020204030204" pitchFamily="34" charset="0"/>
              </a:rPr>
              <a:t>Disability </a:t>
            </a:r>
            <a:r>
              <a:rPr lang="en-US" sz="3600" dirty="0" err="1" smtClean="0">
                <a:solidFill>
                  <a:schemeClr val="bg1"/>
                </a:solidFill>
                <a:latin typeface="Cambria" panose="02040503050406030204" pitchFamily="18" charset="0"/>
                <a:cs typeface="Calibri" panose="020F0502020204030204" pitchFamily="34" charset="0"/>
              </a:rPr>
              <a:t>Weight</a:t>
            </a:r>
            <a:r>
              <a:rPr lang="en-US" sz="3600" baseline="-25000" dirty="0" err="1" smtClean="0">
                <a:solidFill>
                  <a:schemeClr val="bg1"/>
                </a:solidFill>
                <a:latin typeface="Cambria" panose="02040503050406030204" pitchFamily="18" charset="0"/>
                <a:cs typeface="Calibri" panose="020F0502020204030204" pitchFamily="34" charset="0"/>
              </a:rPr>
              <a:t>health</a:t>
            </a:r>
            <a:r>
              <a:rPr lang="en-US" sz="3600" baseline="-25000" dirty="0" smtClean="0">
                <a:solidFill>
                  <a:schemeClr val="bg1"/>
                </a:solidFill>
                <a:latin typeface="Cambria" panose="02040503050406030204" pitchFamily="18" charset="0"/>
                <a:cs typeface="Calibri" panose="020F0502020204030204" pitchFamily="34" charset="0"/>
              </a:rPr>
              <a:t> state</a:t>
            </a:r>
            <a:endParaRPr lang="en-US" sz="3600" dirty="0" smtClean="0">
              <a:solidFill>
                <a:schemeClr val="bg1"/>
              </a:solidFill>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16065275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HME ppt template_1109">
  <a:themeElements>
    <a:clrScheme name="Default Design 14">
      <a:dk1>
        <a:srgbClr val="4C5B52"/>
      </a:dk1>
      <a:lt1>
        <a:srgbClr val="FFFFFF"/>
      </a:lt1>
      <a:dk2>
        <a:srgbClr val="000000"/>
      </a:dk2>
      <a:lt2>
        <a:srgbClr val="808080"/>
      </a:lt2>
      <a:accent1>
        <a:srgbClr val="48AA43"/>
      </a:accent1>
      <a:accent2>
        <a:srgbClr val="333399"/>
      </a:accent2>
      <a:accent3>
        <a:srgbClr val="FFFFFF"/>
      </a:accent3>
      <a:accent4>
        <a:srgbClr val="404C45"/>
      </a:accent4>
      <a:accent5>
        <a:srgbClr val="B1D2B0"/>
      </a:accent5>
      <a:accent6>
        <a:srgbClr val="2D2D8A"/>
      </a:accent6>
      <a:hlink>
        <a:srgbClr val="009999"/>
      </a:hlink>
      <a:folHlink>
        <a:srgbClr val="92C67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rgbClr val="FF0000"/>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spcBef>
            <a:spcPts val="54"/>
          </a:spcBef>
          <a:buClr>
            <a:schemeClr val="accent1"/>
          </a:buClr>
          <a:buSzPct val="110000"/>
          <a:buFont typeface="Arial" pitchFamily="34" charset="0"/>
          <a:buChar char="•"/>
          <a:defRPr sz="2200" dirty="0" smtClean="0">
            <a:solidFill>
              <a:schemeClr val="bg2">
                <a:lumMod val="50000"/>
              </a:schemeClr>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48AA43"/>
        </a:accent1>
        <a:accent2>
          <a:srgbClr val="333399"/>
        </a:accent2>
        <a:accent3>
          <a:srgbClr val="FFFFFF"/>
        </a:accent3>
        <a:accent4>
          <a:srgbClr val="000000"/>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
      <a:clrScheme name="Default Design 14">
        <a:dk1>
          <a:srgbClr val="4C5B52"/>
        </a:dk1>
        <a:lt1>
          <a:srgbClr val="FFFFFF"/>
        </a:lt1>
        <a:dk2>
          <a:srgbClr val="000000"/>
        </a:dk2>
        <a:lt2>
          <a:srgbClr val="808080"/>
        </a:lt2>
        <a:accent1>
          <a:srgbClr val="48AA43"/>
        </a:accent1>
        <a:accent2>
          <a:srgbClr val="333399"/>
        </a:accent2>
        <a:accent3>
          <a:srgbClr val="FFFFFF"/>
        </a:accent3>
        <a:accent4>
          <a:srgbClr val="404C45"/>
        </a:accent4>
        <a:accent5>
          <a:srgbClr val="B1D2B0"/>
        </a:accent5>
        <a:accent6>
          <a:srgbClr val="2D2D8A"/>
        </a:accent6>
        <a:hlink>
          <a:srgbClr val="009999"/>
        </a:hlink>
        <a:folHlink>
          <a:srgbClr val="92C67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16530</TotalTime>
  <Words>2392</Words>
  <Application>Microsoft Office PowerPoint</Application>
  <PresentationFormat>On-screen Show (4:3)</PresentationFormat>
  <Paragraphs>266</Paragraphs>
  <Slides>48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Arial Rounded MT Bold</vt:lpstr>
      <vt:lpstr>Calibri</vt:lpstr>
      <vt:lpstr>Cambria</vt:lpstr>
      <vt:lpstr>Courier New</vt:lpstr>
      <vt:lpstr>Helvetica</vt:lpstr>
      <vt:lpstr>IHME ppt template_1109</vt:lpstr>
      <vt:lpstr>Maternal and Child Mortality in the United States:   Findings from the GBD 2013 Study</vt:lpstr>
      <vt:lpstr>Outline</vt:lpstr>
      <vt:lpstr>Getting the big picture right</vt:lpstr>
      <vt:lpstr>Global Burden of Disease</vt:lpstr>
      <vt:lpstr>Where do the data come from?</vt:lpstr>
      <vt:lpstr>GBD: a global study with a global network </vt:lpstr>
      <vt:lpstr>PowerPoint Presentation</vt:lpstr>
      <vt:lpstr>PowerPoint Presentation</vt:lpstr>
      <vt:lpstr>PowerPoint Presentation</vt:lpstr>
      <vt:lpstr>Outline</vt:lpstr>
      <vt:lpstr>Millennium development goals</vt:lpstr>
      <vt:lpstr>Definition of a “maternal” death</vt:lpstr>
      <vt:lpstr>Estimating maternal mortality in 6 steps</vt:lpstr>
      <vt:lpstr>Data Collection and processing</vt:lpstr>
      <vt:lpstr>All data sources were subject to standard algorithms to adjust for known biases</vt:lpstr>
      <vt:lpstr>Maternal mortality globally</vt:lpstr>
      <vt:lpstr>Maternal Mortality Ratio in 1990</vt:lpstr>
      <vt:lpstr>Maternal Mortality Ratio in 2013</vt:lpstr>
      <vt:lpstr>Maternal mortality findings</vt:lpstr>
      <vt:lpstr>Study Conclusions</vt:lpstr>
      <vt:lpstr>Study Conclusions 2:  Country comparisons</vt:lpstr>
      <vt:lpstr>Outline</vt:lpstr>
      <vt:lpstr>Maternal mortality in USA has increased</vt:lpstr>
      <vt:lpstr>Why is maternal mortality in the United States increasing?</vt:lpstr>
      <vt:lpstr>Is it because our statistics are better now?</vt:lpstr>
      <vt:lpstr>Proportion of births by age of mother in USA (left) and UK (right) from 1990 to 2013</vt:lpstr>
      <vt:lpstr>Is it because mothers are older?</vt:lpstr>
      <vt:lpstr>Young women are doing worse, older women are actually doing better than before</vt:lpstr>
      <vt:lpstr>PowerPoint Presentation</vt:lpstr>
      <vt:lpstr>Is it because of high cesarean rate?</vt:lpstr>
      <vt:lpstr>Is it because American women are sicker?</vt:lpstr>
      <vt:lpstr>Is it because American women have more comorbidities?</vt:lpstr>
      <vt:lpstr>PowerPoint Presentation</vt:lpstr>
      <vt:lpstr>PowerPoint Presentation</vt:lpstr>
      <vt:lpstr>PowerPoint Presentation</vt:lpstr>
      <vt:lpstr>Recommendations for addressing high maternal mortality in USA</vt:lpstr>
      <vt:lpstr>Outline</vt:lpstr>
      <vt:lpstr>Child mortality globally and in the USA</vt:lpstr>
      <vt:lpstr>Child mortality rates in the USA, 1990 to 2013</vt:lpstr>
      <vt:lpstr>USA has comparatively high child mortality</vt:lpstr>
      <vt:lpstr>But it is not higher in all age groups: USA has higher newborn mortality, but lower in post-neonatal period and improvements have been slower than other countries</vt:lpstr>
      <vt:lpstr>“Childhood” is not a single age group</vt:lpstr>
      <vt:lpstr>Comparing death rates in &lt;5 year-olds Higher rates of death due to injuries (especially unintentional injuries) and neonatal disorders drive higher child mortality in the USA</vt:lpstr>
      <vt:lpstr>Congenital birth defects in USA have improved dramatically</vt:lpstr>
      <vt:lpstr>Social determinants of health: USA has lagged</vt:lpstr>
      <vt:lpstr>Recommendations for addressing high child mortality in USA</vt:lpstr>
      <vt:lpstr>www.healthdata.org  Internet Keyword Search: “GBD Study” </vt:lpstr>
      <vt:lpstr>Other helpful links</vt:lpstr>
    </vt:vector>
  </TitlesOfParts>
  <Company>UW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Information</dc:title>
  <dc:creator>Nebula</dc:creator>
  <cp:lastModifiedBy>Rachel Fortunati</cp:lastModifiedBy>
  <cp:revision>312</cp:revision>
  <cp:lastPrinted>2013-04-23T18:31:34Z</cp:lastPrinted>
  <dcterms:created xsi:type="dcterms:W3CDTF">2009-11-17T17:26:05Z</dcterms:created>
  <dcterms:modified xsi:type="dcterms:W3CDTF">2016-04-08T16:51:12Z</dcterms:modified>
</cp:coreProperties>
</file>